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98"/>
  </p:notesMasterIdLst>
  <p:sldIdLst>
    <p:sldId id="423" r:id="rId2"/>
    <p:sldId id="425" r:id="rId3"/>
    <p:sldId id="792" r:id="rId4"/>
    <p:sldId id="793" r:id="rId5"/>
    <p:sldId id="794" r:id="rId6"/>
    <p:sldId id="795" r:id="rId7"/>
    <p:sldId id="797" r:id="rId8"/>
    <p:sldId id="821" r:id="rId9"/>
    <p:sldId id="823" r:id="rId10"/>
    <p:sldId id="798" r:id="rId11"/>
    <p:sldId id="799" r:id="rId12"/>
    <p:sldId id="800" r:id="rId13"/>
    <p:sldId id="801" r:id="rId14"/>
    <p:sldId id="424" r:id="rId15"/>
    <p:sldId id="822" r:id="rId16"/>
    <p:sldId id="824" r:id="rId17"/>
    <p:sldId id="825" r:id="rId18"/>
    <p:sldId id="802" r:id="rId19"/>
    <p:sldId id="803" r:id="rId20"/>
    <p:sldId id="804" r:id="rId21"/>
    <p:sldId id="805" r:id="rId22"/>
    <p:sldId id="806" r:id="rId23"/>
    <p:sldId id="809" r:id="rId24"/>
    <p:sldId id="826" r:id="rId25"/>
    <p:sldId id="827" r:id="rId26"/>
    <p:sldId id="820" r:id="rId27"/>
    <p:sldId id="256" r:id="rId28"/>
    <p:sldId id="257" r:id="rId29"/>
    <p:sldId id="258" r:id="rId30"/>
    <p:sldId id="260" r:id="rId31"/>
    <p:sldId id="261" r:id="rId32"/>
    <p:sldId id="264" r:id="rId33"/>
    <p:sldId id="294" r:id="rId34"/>
    <p:sldId id="296" r:id="rId35"/>
    <p:sldId id="297" r:id="rId36"/>
    <p:sldId id="298" r:id="rId37"/>
    <p:sldId id="285" r:id="rId38"/>
    <p:sldId id="295" r:id="rId39"/>
    <p:sldId id="828" r:id="rId40"/>
    <p:sldId id="292" r:id="rId41"/>
    <p:sldId id="269" r:id="rId42"/>
    <p:sldId id="270" r:id="rId43"/>
    <p:sldId id="271" r:id="rId44"/>
    <p:sldId id="272" r:id="rId45"/>
    <p:sldId id="273" r:id="rId46"/>
    <p:sldId id="829" r:id="rId47"/>
    <p:sldId id="293" r:id="rId48"/>
    <p:sldId id="830" r:id="rId49"/>
    <p:sldId id="831" r:id="rId50"/>
    <p:sldId id="832" r:id="rId51"/>
    <p:sldId id="275" r:id="rId52"/>
    <p:sldId id="276" r:id="rId53"/>
    <p:sldId id="277" r:id="rId54"/>
    <p:sldId id="278" r:id="rId55"/>
    <p:sldId id="279" r:id="rId56"/>
    <p:sldId id="280" r:id="rId57"/>
    <p:sldId id="281" r:id="rId58"/>
    <p:sldId id="282" r:id="rId59"/>
    <p:sldId id="833" r:id="rId60"/>
    <p:sldId id="283" r:id="rId61"/>
    <p:sldId id="284" r:id="rId62"/>
    <p:sldId id="291" r:id="rId63"/>
    <p:sldId id="834" r:id="rId64"/>
    <p:sldId id="835" r:id="rId65"/>
    <p:sldId id="836" r:id="rId66"/>
    <p:sldId id="837" r:id="rId67"/>
    <p:sldId id="838" r:id="rId68"/>
    <p:sldId id="839" r:id="rId69"/>
    <p:sldId id="840" r:id="rId70"/>
    <p:sldId id="841" r:id="rId71"/>
    <p:sldId id="842" r:id="rId72"/>
    <p:sldId id="303" r:id="rId73"/>
    <p:sldId id="300" r:id="rId74"/>
    <p:sldId id="301" r:id="rId75"/>
    <p:sldId id="302" r:id="rId76"/>
    <p:sldId id="843" r:id="rId77"/>
    <p:sldId id="844" r:id="rId78"/>
    <p:sldId id="845" r:id="rId79"/>
    <p:sldId id="846" r:id="rId80"/>
    <p:sldId id="847" r:id="rId81"/>
    <p:sldId id="259" r:id="rId82"/>
    <p:sldId id="848" r:id="rId83"/>
    <p:sldId id="849" r:id="rId84"/>
    <p:sldId id="262" r:id="rId85"/>
    <p:sldId id="263" r:id="rId86"/>
    <p:sldId id="850" r:id="rId87"/>
    <p:sldId id="265" r:id="rId88"/>
    <p:sldId id="851" r:id="rId89"/>
    <p:sldId id="852" r:id="rId90"/>
    <p:sldId id="266" r:id="rId91"/>
    <p:sldId id="267" r:id="rId92"/>
    <p:sldId id="853" r:id="rId93"/>
    <p:sldId id="274" r:id="rId94"/>
    <p:sldId id="268" r:id="rId95"/>
    <p:sldId id="854" r:id="rId96"/>
    <p:sldId id="855" r:id="rId9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385B"/>
    <a:srgbClr val="E2F0D9"/>
    <a:srgbClr val="B5D2EC"/>
    <a:srgbClr val="2A6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01" autoAdjust="0"/>
    <p:restoredTop sz="91131" autoAdjust="0"/>
  </p:normalViewPr>
  <p:slideViewPr>
    <p:cSldViewPr snapToGrid="0">
      <p:cViewPr varScale="1">
        <p:scale>
          <a:sx n="146" d="100"/>
          <a:sy n="146" d="100"/>
        </p:scale>
        <p:origin x="21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E14A2-0400-D040-B482-48796898444E}" type="datetimeFigureOut">
              <a:rPr kumimoji="1" lang="ko-KR" altLang="en-US" smtClean="0"/>
              <a:t>2024-08-21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7986F-BA7D-844F-9FFA-41AED4446D9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9469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9842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44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4799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2525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44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44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4799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9805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2949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9604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3436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5404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0063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8662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9842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8824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1993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6624-EB95-4322-8AAE-4942F3E6B4E1}" type="datetime1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130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C2F4-5B79-4D48-B016-EDB62A8A813E}" type="datetime1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7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AB04E-318D-4980-9C1A-AB9E2C6A8C59}" type="datetime1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082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48177" y="3771174"/>
            <a:ext cx="5540814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562D3-B332-4176-8493-CBAAE2AB20F5}" type="datetime1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4087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3124201"/>
            <a:ext cx="6620968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4C84-FFA6-4B02-8154-6AB50FAC1C71}" type="datetime1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856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52967-6CD3-4F81-BCF1-605F4C3C2122}" type="datetime1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293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F879-6620-4C11-A902-A52258DD6F62}" type="datetime1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627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5160-FE66-4557-8747-B6CB90F95FA5}" type="datetime1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172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803-C4DE-4412-B899-4CA09B44C210}" type="datetime1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0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D7802-B188-4E66-BE79-50D72B7B772C}" type="datetime1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01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522D-C045-446C-9872-0498B4C6821D}" type="datetime1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14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341A-C8EC-4A0A-A2DD-D0266A2BECDD}" type="datetime1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37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EB613-5F32-4C38-A3A5-918BA207982C}" type="datetime1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29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EC55-6994-4AAF-8999-2484279D9D15}" type="datetime1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044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4C1F8-2014-40A8-8B09-5A1650A084BF}" type="datetime1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564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9FD5-B2F0-48B6-AC00-49C175E5EBDE}" type="datetime1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4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1A8F9-3FB2-48F6-8982-F2BA98A6028B}" type="datetime1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25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2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46D11E7-8B50-4E92-BC23-998C51A63267}" type="datetime1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12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obe.com/tiobe-index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mp"/><Relationship Id="rId4" Type="http://schemas.openxmlformats.org/officeDocument/2006/relationships/image" Target="../media/image42.tmp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395848"/>
            <a:ext cx="9144000" cy="1900238"/>
          </a:xfrm>
          <a:prstGeom prst="rect">
            <a:avLst/>
          </a:prstGeom>
          <a:solidFill>
            <a:srgbClr val="1538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41421" y="2662026"/>
            <a:ext cx="6971513" cy="1367882"/>
          </a:xfrm>
        </p:spPr>
        <p:txBody>
          <a:bodyPr anchor="ctr">
            <a:noAutofit/>
          </a:bodyPr>
          <a:lstStyle/>
          <a:p>
            <a:pPr algn="r"/>
            <a:r>
              <a:rPr lang="ko-KR" altLang="en-US" sz="40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프로그래밍 개념</a:t>
            </a:r>
            <a:r>
              <a:rPr lang="en-US" altLang="ko-KR" sz="40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sz="40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40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파이썬</a:t>
            </a:r>
            <a:r>
              <a:rPr lang="ko-KR" altLang="en-US" sz="40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특징</a:t>
            </a:r>
            <a:br>
              <a:rPr lang="en-US" altLang="ko-KR" sz="40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24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24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주차</a:t>
            </a:r>
            <a:r>
              <a:rPr lang="en-US" altLang="ko-KR" sz="24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_01_01</a:t>
            </a:r>
            <a:endParaRPr lang="ko-KR" altLang="en-US" sz="24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325870" y="4576591"/>
            <a:ext cx="2818130" cy="1367882"/>
          </a:xfrm>
        </p:spPr>
        <p:txBody>
          <a:bodyPr anchor="b">
            <a:normAutofit/>
          </a:bodyPr>
          <a:lstStyle/>
          <a:p>
            <a:pPr algn="r"/>
            <a:endParaRPr lang="ko-KR" altLang="en-US" sz="20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3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개발 역사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개발의 시작</a:t>
            </a:r>
            <a:endParaRPr lang="en-US" altLang="ko-KR" dirty="0"/>
          </a:p>
          <a:p>
            <a:pPr lvl="1"/>
            <a:r>
              <a:rPr lang="en-US" altLang="ko-KR" dirty="0"/>
              <a:t>1989</a:t>
            </a:r>
            <a:r>
              <a:rPr lang="ko-KR" altLang="en-US" dirty="0"/>
              <a:t>년</a:t>
            </a:r>
            <a:r>
              <a:rPr lang="en-US" altLang="ko-KR" dirty="0"/>
              <a:t> 12</a:t>
            </a:r>
            <a:r>
              <a:rPr lang="ko-KR" altLang="en-US" dirty="0"/>
              <a:t>월</a:t>
            </a:r>
            <a:endParaRPr lang="en-US" altLang="ko-KR" dirty="0"/>
          </a:p>
          <a:p>
            <a:pPr lvl="1"/>
            <a:r>
              <a:rPr lang="ko-KR" altLang="en-US" dirty="0"/>
              <a:t>네덜란드의 </a:t>
            </a:r>
            <a:r>
              <a:rPr lang="en-US" altLang="ko-KR" dirty="0"/>
              <a:t>Guido van Rossum at CWI</a:t>
            </a:r>
          </a:p>
          <a:p>
            <a:pPr lvl="2"/>
            <a:r>
              <a:rPr lang="en-US" altLang="ko-KR" dirty="0"/>
              <a:t>.. Google, </a:t>
            </a:r>
            <a:r>
              <a:rPr lang="en-US" altLang="ko-KR" dirty="0" err="1"/>
              <a:t>dropbox</a:t>
            </a:r>
            <a:r>
              <a:rPr lang="en-US" altLang="ko-KR" dirty="0"/>
              <a:t>(from January, 2013)</a:t>
            </a:r>
          </a:p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2.0 </a:t>
            </a:r>
          </a:p>
          <a:p>
            <a:pPr lvl="1"/>
            <a:r>
              <a:rPr lang="en-US" altLang="ko-KR" dirty="0"/>
              <a:t>2000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</a:t>
            </a:r>
            <a:r>
              <a:rPr lang="en-US" altLang="ko-KR" dirty="0"/>
              <a:t> ~ </a:t>
            </a:r>
            <a:r>
              <a:rPr lang="ko-KR" altLang="en-US" dirty="0"/>
              <a:t>현재까지 </a:t>
            </a:r>
            <a:r>
              <a:rPr lang="en-US" altLang="ko-KR" dirty="0"/>
              <a:t>(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2.7)</a:t>
            </a:r>
          </a:p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3.0 </a:t>
            </a:r>
          </a:p>
          <a:p>
            <a:pPr lvl="1"/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 ~ </a:t>
            </a:r>
            <a:r>
              <a:rPr lang="ko-KR" altLang="en-US" dirty="0"/>
              <a:t>현재까지 </a:t>
            </a:r>
            <a:r>
              <a:rPr lang="en-US" altLang="ko-KR" dirty="0"/>
              <a:t>(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3.11)</a:t>
            </a:r>
          </a:p>
          <a:p>
            <a:pPr lvl="1"/>
            <a:r>
              <a:rPr lang="en-US" altLang="ko-KR" dirty="0"/>
              <a:t>2.0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하위 호환성 제공이 안됨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41" y="1825625"/>
            <a:ext cx="2062873" cy="310673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227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</a:t>
            </a:r>
            <a:r>
              <a:rPr lang="en-US" altLang="ko-KR"/>
              <a:t>2.x</a:t>
            </a:r>
            <a:r>
              <a:rPr lang="ko-KR" altLang="en-US"/>
              <a:t>와 </a:t>
            </a:r>
            <a:r>
              <a:rPr lang="en-US" altLang="ko-KR"/>
              <a:t>3.x</a:t>
            </a:r>
            <a:r>
              <a:rPr lang="ko-KR" altLang="en-US"/>
              <a:t>  차이점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3.0 </a:t>
            </a:r>
            <a:r>
              <a:rPr lang="ko-KR" altLang="en-US"/>
              <a:t>버전은 </a:t>
            </a:r>
            <a:r>
              <a:rPr lang="en-US" altLang="ko-KR"/>
              <a:t>2.x</a:t>
            </a:r>
            <a:r>
              <a:rPr lang="ko-KR" altLang="en-US"/>
              <a:t>대 버전과 하위호환성을 갖지 않는다</a:t>
            </a:r>
            <a:endParaRPr lang="en-US" altLang="ko-KR"/>
          </a:p>
          <a:p>
            <a:pPr lvl="1"/>
            <a:r>
              <a:rPr lang="en-US" altLang="ko-KR"/>
              <a:t>Python 2to3, python2</a:t>
            </a:r>
            <a:r>
              <a:rPr lang="ko-KR" altLang="en-US"/>
              <a:t>를 </a:t>
            </a:r>
            <a:r>
              <a:rPr lang="en-US" altLang="ko-KR"/>
              <a:t>python3</a:t>
            </a:r>
            <a:r>
              <a:rPr lang="ko-KR" altLang="en-US"/>
              <a:t>로 바꿔주는 컨버터</a:t>
            </a:r>
            <a:endParaRPr lang="en-US" altLang="ko-KR"/>
          </a:p>
          <a:p>
            <a:r>
              <a:rPr lang="en-US" altLang="ko-KR"/>
              <a:t>2.x</a:t>
            </a:r>
            <a:r>
              <a:rPr lang="ko-KR" altLang="en-US"/>
              <a:t>대 버전 과의 차이점</a:t>
            </a:r>
            <a:endParaRPr lang="en-US" altLang="ko-KR"/>
          </a:p>
          <a:p>
            <a:pPr lvl="1"/>
            <a:r>
              <a:rPr lang="ko-KR" altLang="en-US"/>
              <a:t>내장자료형의 내부적인 변화</a:t>
            </a:r>
            <a:endParaRPr lang="en-US" altLang="ko-KR"/>
          </a:p>
          <a:p>
            <a:pPr lvl="1"/>
            <a:r>
              <a:rPr lang="ko-KR" altLang="en-US"/>
              <a:t>일부 구형의 구성 요소 제거 또는 조정</a:t>
            </a:r>
            <a:endParaRPr lang="en-US" altLang="ko-KR"/>
          </a:p>
          <a:p>
            <a:pPr lvl="1"/>
            <a:r>
              <a:rPr lang="ko-KR" altLang="en-US"/>
              <a:t>표준 라이브러리 재배치</a:t>
            </a:r>
            <a:endParaRPr lang="en-US" altLang="ko-KR"/>
          </a:p>
          <a:p>
            <a:pPr lvl="1"/>
            <a:r>
              <a:rPr lang="ko-KR" altLang="en-US"/>
              <a:t>한글 변수명 사용 가능</a:t>
            </a:r>
            <a:endParaRPr lang="en-US" altLang="ko-KR"/>
          </a:p>
          <a:p>
            <a:r>
              <a:rPr lang="en-US" altLang="ko-KR"/>
              <a:t>Python 3.4 </a:t>
            </a:r>
            <a:r>
              <a:rPr lang="ko-KR" altLang="en-US"/>
              <a:t>부터 </a:t>
            </a:r>
            <a:r>
              <a:rPr lang="en-US" altLang="ko-KR"/>
              <a:t>Python 2</a:t>
            </a:r>
            <a:r>
              <a:rPr lang="ko-KR" altLang="en-US"/>
              <a:t>에 비해 강력한 기능 제공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925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파이썬의 특징 </a:t>
            </a:r>
            <a:r>
              <a:rPr lang="en-US" altLang="ko-KR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다양한 패러다임을 지닌 프로그래밍 언어</a:t>
            </a:r>
            <a:endParaRPr lang="en-US" altLang="ko-KR" dirty="0"/>
          </a:p>
          <a:p>
            <a:pPr lvl="1"/>
            <a:r>
              <a:rPr lang="ko-KR" altLang="en-US" dirty="0"/>
              <a:t>객체지향 프로그래밍</a:t>
            </a:r>
            <a:r>
              <a:rPr lang="en-US" altLang="ko-KR" dirty="0"/>
              <a:t>,</a:t>
            </a:r>
            <a:r>
              <a:rPr lang="ko-KR" altLang="en-US" dirty="0"/>
              <a:t> 구조적 프로그래밍 완벽 지원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고도로 확장 가능하게 설계</a:t>
            </a:r>
            <a:endParaRPr lang="en-US" altLang="ko-KR" dirty="0"/>
          </a:p>
          <a:p>
            <a:pPr lvl="1"/>
            <a:r>
              <a:rPr lang="ko-KR" altLang="en-US" dirty="0"/>
              <a:t>프로그래밍이 가능한 인터페이스를 활용하여 기존의 어플리케이션에 포함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다양한 표준 라이브러리 제공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900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파이썬의 특징 </a:t>
            </a:r>
            <a:r>
              <a:rPr lang="en-US" altLang="ko-KR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언어 개발자의 핵심 목표는</a:t>
            </a:r>
            <a:endParaRPr lang="en-US" altLang="ko-KR" dirty="0"/>
          </a:p>
          <a:p>
            <a:pPr lvl="1"/>
            <a:r>
              <a:rPr lang="ko-KR" altLang="en-US" dirty="0" err="1">
                <a:solidFill>
                  <a:srgbClr val="C00000"/>
                </a:solidFill>
              </a:rPr>
              <a:t>파이썬을</a:t>
            </a:r>
            <a:r>
              <a:rPr lang="ko-KR" altLang="en-US" dirty="0">
                <a:solidFill>
                  <a:srgbClr val="C00000"/>
                </a:solidFill>
              </a:rPr>
              <a:t> 사용하기 재미있게 만들기</a:t>
            </a:r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/>
              <a:t>모든 사람들을 위한 컴퓨터 프로그래밍</a:t>
            </a:r>
            <a:endParaRPr lang="en-US" altLang="ko-KR" dirty="0"/>
          </a:p>
          <a:p>
            <a:pPr lvl="1"/>
            <a:r>
              <a:rPr lang="ko-KR" altLang="en-US" dirty="0"/>
              <a:t>쉽고 직관적인 언어</a:t>
            </a:r>
            <a:endParaRPr lang="en-US" altLang="ko-KR" dirty="0"/>
          </a:p>
          <a:p>
            <a:pPr lvl="2"/>
            <a:r>
              <a:rPr lang="ko-KR" altLang="en-US" dirty="0"/>
              <a:t>다른 메이저 경쟁 프로그래밍 언어와 동일한 기능 제공</a:t>
            </a:r>
            <a:endParaRPr lang="en-US" altLang="ko-KR" dirty="0"/>
          </a:p>
          <a:p>
            <a:pPr lvl="2"/>
            <a:r>
              <a:rPr lang="ko-KR" altLang="en-US" dirty="0"/>
              <a:t>오픈소스라서 어떤 사람이라도 개발에 공헌 가능</a:t>
            </a:r>
            <a:endParaRPr lang="en-US" altLang="ko-KR" dirty="0"/>
          </a:p>
          <a:p>
            <a:pPr lvl="1"/>
            <a:r>
              <a:rPr lang="ko-KR" altLang="en-US" dirty="0"/>
              <a:t>명령어가 평이한 영어 문장과 유사</a:t>
            </a:r>
            <a:endParaRPr lang="en-US" altLang="ko-KR" dirty="0"/>
          </a:p>
          <a:p>
            <a:pPr lvl="1"/>
            <a:r>
              <a:rPr lang="ko-KR" altLang="en-US" dirty="0"/>
              <a:t>짧은 개발 시간 안에 일상업무 해결 가능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491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프로그래밍이란 </a:t>
            </a:r>
            <a:endParaRPr lang="en-US" altLang="ko-KR" dirty="0"/>
          </a:p>
          <a:p>
            <a:pPr lvl="1"/>
            <a:r>
              <a:rPr lang="ko-KR" altLang="en-US" dirty="0"/>
              <a:t>일련의 명령들의 나열로 계산과정을 어떻게 행해야 하는지 기술하는 것</a:t>
            </a:r>
            <a:endParaRPr lang="en-US" altLang="ko-KR" dirty="0"/>
          </a:p>
          <a:p>
            <a:pPr lvl="1"/>
            <a:r>
              <a:rPr lang="ko-KR" altLang="en-US" dirty="0"/>
              <a:t>문제 해결에 도움을 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파이썬은</a:t>
            </a:r>
            <a:endParaRPr lang="en-US" altLang="ko-KR" dirty="0"/>
          </a:p>
          <a:p>
            <a:pPr lvl="1"/>
            <a:r>
              <a:rPr lang="ko-KR" altLang="en-US" dirty="0"/>
              <a:t>다양한 패러다임을 지닌 프로그래밍 언어</a:t>
            </a:r>
            <a:endParaRPr lang="en-US" altLang="ko-KR" dirty="0"/>
          </a:p>
          <a:p>
            <a:pPr lvl="1"/>
            <a:r>
              <a:rPr lang="ko-KR" altLang="en-US" dirty="0"/>
              <a:t>고도로 확장 가능하게 설계</a:t>
            </a:r>
            <a:endParaRPr lang="en-US" altLang="ko-KR" dirty="0"/>
          </a:p>
          <a:p>
            <a:pPr lvl="1"/>
            <a:r>
              <a:rPr lang="ko-KR" altLang="en-US" dirty="0"/>
              <a:t>다양한 표준 라이브러리 제공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23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 달성 질문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프로그래밍을 </a:t>
            </a:r>
            <a:r>
              <a:rPr lang="ko-KR" altLang="en-US" dirty="0" err="1"/>
              <a:t>정의하시오</a:t>
            </a:r>
            <a:endParaRPr lang="ko-KR" altLang="en-US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파이썬이</a:t>
            </a:r>
            <a:r>
              <a:rPr lang="ko-KR" altLang="en-US" dirty="0"/>
              <a:t> 많이 활용되는 이유를 </a:t>
            </a:r>
            <a:r>
              <a:rPr lang="ko-KR" altLang="en-US" dirty="0" err="1"/>
              <a:t>나열하시오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905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395848"/>
            <a:ext cx="9144000" cy="1900238"/>
          </a:xfrm>
          <a:prstGeom prst="rect">
            <a:avLst/>
          </a:prstGeom>
          <a:solidFill>
            <a:srgbClr val="1538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781803"/>
            <a:ext cx="6625424" cy="1367882"/>
          </a:xfrm>
        </p:spPr>
        <p:txBody>
          <a:bodyPr anchor="ctr">
            <a:noAutofit/>
          </a:bodyPr>
          <a:lstStyle/>
          <a:p>
            <a:pPr algn="r"/>
            <a:r>
              <a:rPr lang="ko-KR" altLang="en-US" sz="4400" b="1" dirty="0" err="1">
                <a:solidFill>
                  <a:schemeClr val="bg1"/>
                </a:solidFill>
              </a:rPr>
              <a:t>파이썬</a:t>
            </a:r>
            <a:r>
              <a:rPr lang="ko-KR" altLang="en-US" sz="4400" b="1" dirty="0">
                <a:solidFill>
                  <a:schemeClr val="bg1"/>
                </a:solidFill>
              </a:rPr>
              <a:t> 활용 분야</a:t>
            </a:r>
            <a:br>
              <a:rPr lang="en-US" altLang="ko-KR" sz="4400" b="1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  <a:r>
              <a:rPr lang="en-US" altLang="ko-KR" sz="2400" b="1" dirty="0">
                <a:solidFill>
                  <a:schemeClr val="bg1"/>
                </a:solidFill>
              </a:rPr>
              <a:t>_01_02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962361"/>
            <a:ext cx="621196" cy="658416"/>
          </a:xfrm>
          <a:prstGeom prst="rect">
            <a:avLst/>
          </a:prstGeom>
          <a:solidFill>
            <a:srgbClr val="2A6F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D260DFD0-8838-F1DC-0359-7B125F7EAF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826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파이썬이</a:t>
            </a:r>
            <a:r>
              <a:rPr lang="ko-KR" altLang="en-US" dirty="0"/>
              <a:t> 동작하는 플랫폼</a:t>
            </a:r>
            <a:r>
              <a:rPr lang="en-US" altLang="ko-KR" dirty="0"/>
              <a:t>, </a:t>
            </a:r>
            <a:r>
              <a:rPr lang="ko-KR" altLang="en-US" dirty="0"/>
              <a:t>사용되는 분야 알기</a:t>
            </a:r>
          </a:p>
          <a:p>
            <a:r>
              <a:rPr lang="ko-KR" altLang="en-US" dirty="0" err="1"/>
              <a:t>파이썬</a:t>
            </a:r>
            <a:r>
              <a:rPr lang="ko-KR" altLang="en-US" dirty="0"/>
              <a:t> 언어의 특성을 이해</a:t>
            </a:r>
          </a:p>
          <a:p>
            <a:r>
              <a:rPr lang="ko-KR" altLang="en-US" dirty="0" err="1"/>
              <a:t>파이썬의</a:t>
            </a:r>
            <a:r>
              <a:rPr lang="ko-KR" altLang="en-US" dirty="0"/>
              <a:t> 간단한 문법과 기능 알기</a:t>
            </a:r>
            <a:endParaRPr lang="en-US" altLang="ko-KR" dirty="0"/>
          </a:p>
          <a:p>
            <a:r>
              <a:rPr lang="ko-KR" altLang="en-US" dirty="0" err="1"/>
              <a:t>파이썬의</a:t>
            </a:r>
            <a:r>
              <a:rPr lang="ko-KR" altLang="en-US" dirty="0"/>
              <a:t> 활용도 알기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810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동작하는 플랫폼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7700" y="1775637"/>
            <a:ext cx="7019128" cy="4472769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첫 버전은 매킨토시에서 사용할 목적으로 개발</a:t>
            </a:r>
            <a:r>
              <a:rPr lang="en-US" altLang="ko-KR" dirty="0"/>
              <a:t>(Mac OS)</a:t>
            </a:r>
          </a:p>
          <a:p>
            <a:r>
              <a:rPr lang="ko-KR" altLang="en-US" dirty="0"/>
              <a:t>다양한 플랫폼 지원 확산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마이크로소프트 윈도우</a:t>
            </a:r>
            <a:endParaRPr lang="en-US" altLang="ko-KR" dirty="0"/>
          </a:p>
          <a:p>
            <a:pPr lvl="1"/>
            <a:r>
              <a:rPr lang="ko-KR" altLang="en-US" dirty="0"/>
              <a:t>유닉스 계열</a:t>
            </a:r>
            <a:endParaRPr lang="en-US" altLang="ko-KR" dirty="0"/>
          </a:p>
          <a:p>
            <a:pPr lvl="2"/>
            <a:r>
              <a:rPr lang="ko-KR" altLang="en-US" dirty="0"/>
              <a:t>리눅스</a:t>
            </a:r>
            <a:r>
              <a:rPr lang="en-US" altLang="ko-KR" dirty="0"/>
              <a:t>, </a:t>
            </a:r>
          </a:p>
          <a:p>
            <a:pPr lvl="2"/>
            <a:r>
              <a:rPr lang="en-US" altLang="ko-KR" dirty="0"/>
              <a:t>Solaris, </a:t>
            </a:r>
          </a:p>
          <a:p>
            <a:pPr lvl="2"/>
            <a:r>
              <a:rPr lang="en-US" altLang="ko-KR" dirty="0"/>
              <a:t>HP-UX, </a:t>
            </a:r>
          </a:p>
          <a:p>
            <a:pPr lvl="2"/>
            <a:r>
              <a:rPr lang="en-US" altLang="ko-KR" dirty="0"/>
              <a:t>AIX(IBM), IBM </a:t>
            </a:r>
            <a:r>
              <a:rPr lang="en-US" altLang="ko-KR" dirty="0" err="1"/>
              <a:t>i</a:t>
            </a:r>
            <a:r>
              <a:rPr lang="en-US" altLang="ko-KR" dirty="0"/>
              <a:t>(IBM power system)</a:t>
            </a:r>
          </a:p>
          <a:p>
            <a:pPr lvl="1"/>
            <a:r>
              <a:rPr lang="en-US" altLang="ko-KR" dirty="0"/>
              <a:t>iOS and </a:t>
            </a:r>
            <a:r>
              <a:rPr lang="en-US" altLang="ko-KR" dirty="0" err="1"/>
              <a:t>iPadOS</a:t>
            </a:r>
            <a:endParaRPr lang="en-US" altLang="ko-KR" dirty="0"/>
          </a:p>
          <a:p>
            <a:pPr lvl="1"/>
            <a:r>
              <a:rPr lang="en-US" altLang="ko-KR" dirty="0"/>
              <a:t>OS/390: mainframe</a:t>
            </a:r>
            <a:r>
              <a:rPr lang="ko-KR" altLang="en-US" dirty="0"/>
              <a:t> </a:t>
            </a:r>
            <a:r>
              <a:rPr lang="en-US" altLang="ko-KR" dirty="0"/>
              <a:t>server OS</a:t>
            </a:r>
          </a:p>
          <a:p>
            <a:pPr lvl="1"/>
            <a:r>
              <a:rPr lang="en-US" altLang="ko-KR" dirty="0"/>
              <a:t>VMS: </a:t>
            </a:r>
            <a:r>
              <a:rPr lang="ko-KR" altLang="en-US" dirty="0"/>
              <a:t>고성능 서버용 </a:t>
            </a:r>
            <a:r>
              <a:rPr lang="en-US" altLang="ko-KR" dirty="0"/>
              <a:t>OS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안드로이드 </a:t>
            </a:r>
            <a:r>
              <a:rPr lang="en-US" altLang="ko-KR" dirty="0"/>
              <a:t>OS</a:t>
            </a:r>
            <a:r>
              <a:rPr lang="ko-KR" altLang="en-US" dirty="0"/>
              <a:t>에서 사용하려면</a:t>
            </a:r>
            <a:r>
              <a:rPr lang="en-US" altLang="ko-KR" dirty="0"/>
              <a:t>, </a:t>
            </a:r>
            <a:r>
              <a:rPr lang="en-US" altLang="ko-KR" dirty="0" err="1"/>
              <a:t>Pydroid</a:t>
            </a:r>
            <a:r>
              <a:rPr lang="en-US" altLang="ko-KR" dirty="0"/>
              <a:t> 3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00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문법의</a:t>
            </a:r>
            <a:r>
              <a:rPr lang="en-US" altLang="ko-KR"/>
              <a:t> </a:t>
            </a:r>
            <a:r>
              <a:rPr lang="ko-KR" altLang="en-US"/>
              <a:t>특성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들여쓰기 이용한 블록 구조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4859079" y="3412318"/>
            <a:ext cx="3671248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# python code</a:t>
            </a:r>
          </a:p>
          <a:p>
            <a:endParaRPr lang="en-US" altLang="ko-KR" b="1" dirty="0"/>
          </a:p>
          <a:p>
            <a:r>
              <a:rPr lang="en-US" altLang="ko-KR" b="1" dirty="0" err="1"/>
              <a:t>def</a:t>
            </a:r>
            <a:r>
              <a:rPr lang="en-US" altLang="ko-KR" dirty="0"/>
              <a:t>  factorial(x):</a:t>
            </a:r>
          </a:p>
          <a:p>
            <a:r>
              <a:rPr lang="en-US" altLang="ko-KR" dirty="0"/>
              <a:t>    </a:t>
            </a:r>
            <a:r>
              <a:rPr lang="en-US" altLang="ko-KR" b="1" dirty="0"/>
              <a:t> if  </a:t>
            </a:r>
            <a:r>
              <a:rPr lang="en-US" altLang="ko-KR" dirty="0"/>
              <a:t>x==0:</a:t>
            </a:r>
          </a:p>
          <a:p>
            <a:r>
              <a:rPr lang="en-US" altLang="ko-KR" dirty="0"/>
              <a:t>          </a:t>
            </a:r>
            <a:r>
              <a:rPr lang="en-US" altLang="ko-KR" b="1" dirty="0"/>
              <a:t>return</a:t>
            </a:r>
            <a:r>
              <a:rPr lang="en-US" altLang="ko-KR" dirty="0"/>
              <a:t> 1</a:t>
            </a:r>
          </a:p>
          <a:p>
            <a:r>
              <a:rPr lang="en-US" altLang="ko-KR" dirty="0"/>
              <a:t>     </a:t>
            </a:r>
            <a:r>
              <a:rPr lang="en-US" altLang="ko-KR" b="1" dirty="0"/>
              <a:t>else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  </a:t>
            </a:r>
            <a:r>
              <a:rPr lang="en-US" altLang="ko-KR" b="1" dirty="0"/>
              <a:t>return</a:t>
            </a:r>
            <a:r>
              <a:rPr lang="en-US" altLang="ko-KR" dirty="0"/>
              <a:t> x * factorial(x-1)</a:t>
            </a:r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0752" y="2505779"/>
            <a:ext cx="3838140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// C code</a:t>
            </a:r>
          </a:p>
          <a:p>
            <a:endParaRPr lang="en-US" altLang="ko-KR" b="1" dirty="0"/>
          </a:p>
          <a:p>
            <a:r>
              <a:rPr lang="en-US" altLang="ko-KR" dirty="0" err="1"/>
              <a:t>int</a:t>
            </a:r>
            <a:r>
              <a:rPr lang="en-US" altLang="ko-KR" dirty="0"/>
              <a:t>  factorial( </a:t>
            </a:r>
            <a:r>
              <a:rPr lang="en-US" altLang="ko-KR" dirty="0" err="1"/>
              <a:t>int</a:t>
            </a:r>
            <a:r>
              <a:rPr lang="en-US" altLang="ko-KR" dirty="0"/>
              <a:t> x ) {</a:t>
            </a:r>
          </a:p>
          <a:p>
            <a:r>
              <a:rPr lang="en-US" altLang="ko-KR" dirty="0"/>
              <a:t>     if  (x==0)   return 1;</a:t>
            </a:r>
          </a:p>
          <a:p>
            <a:r>
              <a:rPr lang="en-US" altLang="ko-KR" dirty="0"/>
              <a:t>     else return x * factorial(x-1);</a:t>
            </a:r>
          </a:p>
          <a:p>
            <a:r>
              <a:rPr lang="en-US" altLang="ko-KR" dirty="0"/>
              <a:t>} </a:t>
            </a:r>
          </a:p>
          <a:p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631194" y="4813501"/>
            <a:ext cx="1476782" cy="807514"/>
          </a:xfrm>
          <a:prstGeom prst="wedgeRoundRectCallout">
            <a:avLst>
              <a:gd name="adj1" fmla="val 144619"/>
              <a:gd name="adj2" fmla="val 806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들여쓰기 맞지 않으면 코드가 미 작동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967638" y="2921951"/>
            <a:ext cx="1682876" cy="885774"/>
          </a:xfrm>
          <a:prstGeom prst="wedgeRoundRectCallout">
            <a:avLst>
              <a:gd name="adj1" fmla="val -63915"/>
              <a:gd name="adj2" fmla="val 8690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콜론으로 괄호를 대신하거나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문법의 끝을 표시한다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849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프로그래밍이 무엇인지 이해</a:t>
            </a:r>
          </a:p>
          <a:p>
            <a:r>
              <a:rPr lang="ko-KR" altLang="ko-KR" dirty="0" err="1"/>
              <a:t>파이썬</a:t>
            </a:r>
            <a:r>
              <a:rPr lang="ko-KR" altLang="ko-KR" dirty="0"/>
              <a:t> 활용도가 높은 이유를 파악</a:t>
            </a:r>
            <a:endParaRPr lang="en-US" altLang="ko-KR" dirty="0"/>
          </a:p>
          <a:p>
            <a:r>
              <a:rPr lang="ko-KR" altLang="en-US" dirty="0" err="1"/>
              <a:t>파이썬</a:t>
            </a:r>
            <a:r>
              <a:rPr lang="ko-KR" altLang="en-US" dirty="0"/>
              <a:t> 개발 역사와 </a:t>
            </a:r>
            <a:r>
              <a:rPr lang="ko-KR" altLang="en-US" dirty="0" err="1"/>
              <a:t>파이썬</a:t>
            </a:r>
            <a:r>
              <a:rPr lang="ko-KR" altLang="en-US" dirty="0"/>
              <a:t> 특징 알기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88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err="1"/>
              <a:t>파이썬으로</a:t>
            </a:r>
            <a:r>
              <a:rPr lang="en-US" altLang="ko-KR" sz="4000" dirty="0"/>
              <a:t> </a:t>
            </a:r>
            <a:r>
              <a:rPr lang="ko-KR" altLang="en-US" sz="4000" dirty="0"/>
              <a:t>할 수 있는 일</a:t>
            </a:r>
            <a:r>
              <a:rPr lang="en-US" altLang="ko-KR" sz="4000" dirty="0"/>
              <a:t>(1/3)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시스템 유틸리티 제작</a:t>
            </a:r>
            <a:endParaRPr lang="en-US" altLang="ko-KR" dirty="0"/>
          </a:p>
          <a:p>
            <a:r>
              <a:rPr lang="en-US" altLang="ko-KR" dirty="0"/>
              <a:t>GUI </a:t>
            </a:r>
            <a:r>
              <a:rPr lang="ko-KR" altLang="en-US" dirty="0"/>
              <a:t>프로그래밍</a:t>
            </a:r>
            <a:r>
              <a:rPr lang="en-US" altLang="ko-KR" dirty="0"/>
              <a:t>(</a:t>
            </a:r>
            <a:r>
              <a:rPr lang="en-US" altLang="ko-KR" dirty="0" err="1"/>
              <a:t>Tkinter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C/C++</a:t>
            </a:r>
            <a:r>
              <a:rPr lang="ko-KR" altLang="en-US" dirty="0"/>
              <a:t>와의 결합</a:t>
            </a:r>
            <a:endParaRPr lang="en-US" altLang="ko-KR" dirty="0"/>
          </a:p>
          <a:p>
            <a:pPr lvl="1"/>
            <a:r>
              <a:rPr lang="en-US" altLang="ko-KR" dirty="0"/>
              <a:t>C/C++ </a:t>
            </a:r>
            <a:r>
              <a:rPr lang="ko-KR" altLang="en-US" dirty="0"/>
              <a:t>작성 프로그램을 </a:t>
            </a:r>
            <a:r>
              <a:rPr lang="ko-KR" altLang="en-US" dirty="0" err="1"/>
              <a:t>파이썬에서</a:t>
            </a:r>
            <a:r>
              <a:rPr lang="ko-KR" altLang="en-US" dirty="0"/>
              <a:t> 사용 가능</a:t>
            </a:r>
          </a:p>
          <a:p>
            <a:r>
              <a:rPr lang="ko-KR" altLang="en-US" dirty="0"/>
              <a:t>웹 프로그래밍</a:t>
            </a:r>
            <a:endParaRPr lang="en-US" altLang="ko-KR" dirty="0"/>
          </a:p>
          <a:p>
            <a:r>
              <a:rPr lang="ko-KR" altLang="en-US" dirty="0"/>
              <a:t>수치 연산 프로그래밍</a:t>
            </a:r>
            <a:endParaRPr lang="en-US" altLang="ko-KR" dirty="0"/>
          </a:p>
          <a:p>
            <a:pPr lvl="1"/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endParaRPr lang="en-US" altLang="ko-KR" dirty="0"/>
          </a:p>
          <a:p>
            <a:r>
              <a:rPr lang="ko-KR" altLang="en-US" dirty="0"/>
              <a:t>인공지능 프로그래밍</a:t>
            </a:r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390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err="1"/>
              <a:t>파이썬으로</a:t>
            </a:r>
            <a:r>
              <a:rPr lang="en-US" altLang="ko-KR" sz="4000" dirty="0"/>
              <a:t> </a:t>
            </a:r>
            <a:r>
              <a:rPr lang="ko-KR" altLang="en-US" sz="4000" dirty="0"/>
              <a:t>할 수 있는 일</a:t>
            </a:r>
            <a:r>
              <a:rPr lang="en-US" altLang="ko-KR" sz="4000" dirty="0"/>
              <a:t>(2/3)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데이터베이스 프로그래밍</a:t>
            </a:r>
            <a:endParaRPr lang="en-US" altLang="ko-KR"/>
          </a:p>
          <a:p>
            <a:pPr lvl="1"/>
            <a:r>
              <a:rPr lang="ko-KR" altLang="ko-KR"/>
              <a:t>사이베이스</a:t>
            </a:r>
            <a:r>
              <a:rPr lang="en-US" altLang="ko-KR"/>
              <a:t>(Sybase), </a:t>
            </a:r>
            <a:r>
              <a:rPr lang="ko-KR" altLang="ko-KR"/>
              <a:t>인포믹스</a:t>
            </a:r>
            <a:r>
              <a:rPr lang="en-US" altLang="ko-KR"/>
              <a:t>(Infomix), </a:t>
            </a:r>
            <a:r>
              <a:rPr lang="ko-KR" altLang="ko-KR"/>
              <a:t>오라클</a:t>
            </a:r>
            <a:r>
              <a:rPr lang="en-US" altLang="ko-KR"/>
              <a:t>(Oracle), </a:t>
            </a:r>
            <a:r>
              <a:rPr lang="ko-KR" altLang="ko-KR"/>
              <a:t>마이에스큐엘</a:t>
            </a:r>
            <a:r>
              <a:rPr lang="en-US" altLang="ko-KR"/>
              <a:t>(MySQL), </a:t>
            </a:r>
            <a:r>
              <a:rPr lang="ko-KR" altLang="ko-KR"/>
              <a:t>포스트그레스큐엘</a:t>
            </a:r>
            <a:r>
              <a:rPr lang="en-US" altLang="ko-KR"/>
              <a:t>(PostgreSQL) </a:t>
            </a:r>
            <a:r>
              <a:rPr lang="ko-KR" altLang="ko-KR"/>
              <a:t>등의 데이터베이스에 접근할 수 있는 도구 제공</a:t>
            </a:r>
            <a:endParaRPr lang="ko-KR" altLang="en-US"/>
          </a:p>
          <a:p>
            <a:r>
              <a:rPr lang="ko-KR" altLang="en-US"/>
              <a:t>데이터 분석</a:t>
            </a:r>
            <a:r>
              <a:rPr lang="en-US" altLang="ko-KR"/>
              <a:t>, </a:t>
            </a:r>
            <a:r>
              <a:rPr lang="ko-KR" altLang="en-US"/>
              <a:t>사물 인터넷</a:t>
            </a:r>
          </a:p>
          <a:p>
            <a:pPr lvl="1"/>
            <a:r>
              <a:rPr lang="ko-KR" altLang="ko-KR"/>
              <a:t>판다스</a:t>
            </a:r>
            <a:r>
              <a:rPr lang="en-US" altLang="ko-KR"/>
              <a:t>(Pandas)</a:t>
            </a:r>
            <a:r>
              <a:rPr lang="ko-KR" altLang="ko-KR"/>
              <a:t>라는 모듈을 이용하</a:t>
            </a:r>
            <a:r>
              <a:rPr lang="ko-KR" altLang="en-US"/>
              <a:t>여 </a:t>
            </a:r>
            <a:r>
              <a:rPr lang="ko-KR" altLang="ko-KR"/>
              <a:t>데이터 분석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70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err="1"/>
              <a:t>파이썬으로</a:t>
            </a:r>
            <a:r>
              <a:rPr lang="en-US" altLang="ko-KR" sz="4000" dirty="0"/>
              <a:t> </a:t>
            </a:r>
            <a:r>
              <a:rPr lang="ko-KR" altLang="en-US" sz="4000" dirty="0"/>
              <a:t>할 수 있는 일</a:t>
            </a:r>
            <a:r>
              <a:rPr lang="en-US" altLang="ko-KR" sz="4000" dirty="0"/>
              <a:t>(3/3)</a:t>
            </a:r>
            <a:endParaRPr lang="ko-KR" altLang="en-US" sz="4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Web crawling</a:t>
            </a:r>
          </a:p>
          <a:p>
            <a:r>
              <a:rPr lang="en-US" altLang="ko-KR" dirty="0"/>
              <a:t>Deep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r>
              <a:rPr lang="ko-KR" altLang="en-US" dirty="0"/>
              <a:t> 구현</a:t>
            </a:r>
            <a:r>
              <a:rPr lang="en-US" altLang="ko-KR" dirty="0"/>
              <a:t>(</a:t>
            </a:r>
            <a:r>
              <a:rPr lang="ko-KR" altLang="en-US" dirty="0"/>
              <a:t>인공지능 개발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게임</a:t>
            </a:r>
            <a:endParaRPr lang="en-US" altLang="ko-KR" dirty="0"/>
          </a:p>
          <a:p>
            <a:r>
              <a:rPr lang="ko-KR" altLang="en-US" dirty="0"/>
              <a:t>이미지 처리</a:t>
            </a:r>
          </a:p>
        </p:txBody>
      </p:sp>
    </p:spTree>
    <p:extLst>
      <p:ext uri="{BB962C8B-B14F-4D97-AF65-F5344CB8AC3E}">
        <p14:creationId xmlns:p14="http://schemas.microsoft.com/office/powerpoint/2010/main" val="3259435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ko-KR" altLang="en-US"/>
              <a:t>활용 기업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Google</a:t>
            </a:r>
          </a:p>
          <a:p>
            <a:r>
              <a:rPr lang="en-US" altLang="ko-KR" dirty="0" err="1"/>
              <a:t>Youtube</a:t>
            </a:r>
            <a:endParaRPr lang="en-US" altLang="ko-KR" dirty="0"/>
          </a:p>
          <a:p>
            <a:r>
              <a:rPr lang="en-US" altLang="ko-KR" dirty="0"/>
              <a:t>Instagram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DropBox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Netflix</a:t>
            </a:r>
          </a:p>
          <a:p>
            <a:r>
              <a:rPr lang="en-US" altLang="ko-KR" dirty="0"/>
              <a:t>Spotify</a:t>
            </a:r>
          </a:p>
          <a:p>
            <a:r>
              <a:rPr lang="en-US" altLang="ko-KR" dirty="0" err="1"/>
              <a:t>Quora</a:t>
            </a:r>
            <a:endParaRPr lang="en-US" altLang="ko-KR" dirty="0"/>
          </a:p>
          <a:p>
            <a:r>
              <a:rPr lang="en-US" altLang="ko-KR" dirty="0" err="1"/>
              <a:t>Astrageneca</a:t>
            </a:r>
            <a:endParaRPr lang="en-US" altLang="ko-KR" dirty="0"/>
          </a:p>
          <a:p>
            <a:r>
              <a:rPr lang="en-US" altLang="ko-KR" dirty="0" err="1"/>
              <a:t>Exscientia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77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요약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8436" y="1764826"/>
            <a:ext cx="6711654" cy="4195481"/>
          </a:xfrm>
        </p:spPr>
        <p:txBody>
          <a:bodyPr>
            <a:normAutofit/>
          </a:bodyPr>
          <a:lstStyle/>
          <a:p>
            <a:r>
              <a:rPr lang="ko-KR" altLang="en-US" dirty="0"/>
              <a:t>왜 파이썬을 활용하는가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문법은 간단</a:t>
            </a:r>
            <a:r>
              <a:rPr lang="en-US" altLang="ko-KR" dirty="0"/>
              <a:t>, </a:t>
            </a:r>
            <a:r>
              <a:rPr lang="ko-KR" altLang="en-US" dirty="0"/>
              <a:t>가독성이 좋음</a:t>
            </a:r>
            <a:endParaRPr lang="en-US" altLang="ko-KR" dirty="0"/>
          </a:p>
          <a:p>
            <a:pPr lvl="1"/>
            <a:r>
              <a:rPr lang="ko-KR" altLang="en-US" dirty="0"/>
              <a:t>종합적이고 큰 규모의 표준 라이브러리 제공</a:t>
            </a:r>
            <a:endParaRPr lang="en-US" altLang="ko-KR" dirty="0"/>
          </a:p>
          <a:p>
            <a:pPr lvl="1"/>
            <a:r>
              <a:rPr lang="ko-KR" altLang="en-US" dirty="0"/>
              <a:t>다양한 프로그래밍 패러다임 제공 </a:t>
            </a:r>
            <a:endParaRPr lang="en-US" altLang="ko-KR" dirty="0"/>
          </a:p>
          <a:p>
            <a:pPr lvl="1"/>
            <a:r>
              <a:rPr lang="ko-KR" altLang="en-US" dirty="0"/>
              <a:t>처음 코딩을 배우는 사람도 쉽게 시작할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924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요약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8436" y="1764826"/>
            <a:ext cx="6711654" cy="4195481"/>
          </a:xfrm>
        </p:spPr>
        <p:txBody>
          <a:bodyPr>
            <a:normAutofit/>
          </a:bodyPr>
          <a:lstStyle/>
          <a:p>
            <a:r>
              <a:rPr lang="ko-KR" altLang="en-US" dirty="0"/>
              <a:t>다양한 플랫폼 지원</a:t>
            </a:r>
            <a:endParaRPr lang="en-US" altLang="ko-KR" dirty="0"/>
          </a:p>
          <a:p>
            <a:pPr lvl="1"/>
            <a:r>
              <a:rPr lang="ko-KR" altLang="en-US" dirty="0"/>
              <a:t>마이크로소프트 윈도</a:t>
            </a:r>
            <a:endParaRPr lang="en-US" altLang="ko-KR" dirty="0"/>
          </a:p>
          <a:p>
            <a:pPr lvl="1"/>
            <a:r>
              <a:rPr lang="ko-KR" altLang="en-US" dirty="0"/>
              <a:t>매킨토시</a:t>
            </a:r>
            <a:r>
              <a:rPr lang="en-US" altLang="ko-KR" dirty="0"/>
              <a:t>(</a:t>
            </a:r>
            <a:r>
              <a:rPr lang="ko-KR" altLang="en-US" dirty="0"/>
              <a:t>맥 </a:t>
            </a:r>
            <a:r>
              <a:rPr lang="en-US" altLang="ko-KR" dirty="0"/>
              <a:t>OS 9 </a:t>
            </a:r>
            <a:r>
              <a:rPr lang="ko-KR" altLang="en-US" dirty="0"/>
              <a:t>이전</a:t>
            </a:r>
            <a:r>
              <a:rPr lang="en-US" altLang="ko-KR" dirty="0"/>
              <a:t>, </a:t>
            </a:r>
            <a:r>
              <a:rPr lang="ko-KR" altLang="en-US" dirty="0"/>
              <a:t>맥 </a:t>
            </a:r>
            <a:r>
              <a:rPr lang="en-US" altLang="ko-KR" dirty="0"/>
              <a:t>OS X </a:t>
            </a:r>
            <a:r>
              <a:rPr lang="ko-KR" altLang="en-US" dirty="0"/>
              <a:t>이후 포함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각종 유닉스</a:t>
            </a:r>
            <a:r>
              <a:rPr lang="en-US" altLang="ko-KR" dirty="0"/>
              <a:t>, </a:t>
            </a:r>
            <a:r>
              <a:rPr lang="ko-KR" altLang="en-US" dirty="0"/>
              <a:t>리눅스</a:t>
            </a:r>
          </a:p>
          <a:p>
            <a:pPr lvl="1"/>
            <a:r>
              <a:rPr lang="ko-KR" altLang="en-US" dirty="0"/>
              <a:t>팜 </a:t>
            </a:r>
            <a:r>
              <a:rPr lang="en-US" altLang="ko-KR" dirty="0"/>
              <a:t>OS</a:t>
            </a:r>
          </a:p>
          <a:p>
            <a:pPr lvl="1"/>
            <a:r>
              <a:rPr lang="ko-KR" altLang="en-US" dirty="0"/>
              <a:t>노키아 시리즈 </a:t>
            </a:r>
            <a:r>
              <a:rPr lang="en-US" altLang="ko-KR" dirty="0"/>
              <a:t>60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432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 달성 질문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err="1"/>
              <a:t>파이썬의</a:t>
            </a:r>
            <a:r>
              <a:rPr lang="ko-KR" altLang="ko-KR" dirty="0"/>
              <a:t> 특성을 </a:t>
            </a:r>
            <a:r>
              <a:rPr lang="ko-KR" altLang="ko-KR" dirty="0" err="1"/>
              <a:t>나열하시오</a:t>
            </a:r>
            <a:endParaRPr lang="ko-KR" altLang="ko-KR" dirty="0"/>
          </a:p>
          <a:p>
            <a:r>
              <a:rPr lang="en-US" altLang="ko-KR" dirty="0"/>
              <a:t> </a:t>
            </a:r>
            <a:r>
              <a:rPr lang="ko-KR" altLang="ko-KR" dirty="0" err="1"/>
              <a:t>파이썬이</a:t>
            </a:r>
            <a:r>
              <a:rPr lang="ko-KR" altLang="ko-KR" dirty="0"/>
              <a:t> 동작하는 플랫폼을 </a:t>
            </a:r>
            <a:r>
              <a:rPr lang="ko-KR" altLang="ko-KR" dirty="0" err="1"/>
              <a:t>나열하시오</a:t>
            </a:r>
            <a:endParaRPr lang="ko-KR" altLang="ko-KR" dirty="0"/>
          </a:p>
          <a:p>
            <a:r>
              <a:rPr lang="en-US" altLang="ko-KR" dirty="0"/>
              <a:t> </a:t>
            </a:r>
            <a:r>
              <a:rPr lang="ko-KR" altLang="ko-KR" dirty="0" err="1"/>
              <a:t>파이썬</a:t>
            </a:r>
            <a:r>
              <a:rPr lang="ko-KR" altLang="ko-KR" dirty="0"/>
              <a:t> </a:t>
            </a:r>
            <a:r>
              <a:rPr lang="en-US" altLang="ko-KR" dirty="0"/>
              <a:t>2.x</a:t>
            </a:r>
            <a:r>
              <a:rPr lang="ko-KR" altLang="ko-KR" dirty="0"/>
              <a:t>와 </a:t>
            </a:r>
            <a:r>
              <a:rPr lang="en-US" altLang="ko-KR" dirty="0"/>
              <a:t>3.x</a:t>
            </a:r>
            <a:r>
              <a:rPr lang="ko-KR" altLang="ko-KR" dirty="0"/>
              <a:t>의 차이점을 말해 보시오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936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395848"/>
            <a:ext cx="9144000" cy="1900238"/>
          </a:xfrm>
          <a:prstGeom prst="rect">
            <a:avLst/>
          </a:prstGeom>
          <a:solidFill>
            <a:srgbClr val="1538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6896" y="2689665"/>
            <a:ext cx="5238695" cy="1367882"/>
          </a:xfrm>
        </p:spPr>
        <p:txBody>
          <a:bodyPr anchor="ctr">
            <a:noAutofit/>
          </a:bodyPr>
          <a:lstStyle/>
          <a:p>
            <a:pPr algn="r"/>
            <a:r>
              <a:rPr lang="en" altLang="ko-KR" sz="4400" b="1" dirty="0">
                <a:solidFill>
                  <a:schemeClr val="bg1"/>
                </a:solidFill>
              </a:rPr>
              <a:t>idle </a:t>
            </a:r>
            <a:r>
              <a:rPr lang="ko-KR" altLang="en-US" sz="4400" b="1" dirty="0">
                <a:solidFill>
                  <a:schemeClr val="bg1"/>
                </a:solidFill>
              </a:rPr>
              <a:t>설치</a:t>
            </a:r>
            <a:r>
              <a:rPr lang="en-US" altLang="ko-KR" sz="4400" b="1" dirty="0">
                <a:solidFill>
                  <a:schemeClr val="bg1"/>
                </a:solidFill>
              </a:rPr>
              <a:t>, </a:t>
            </a:r>
            <a:r>
              <a:rPr lang="ko-KR" altLang="en-US" sz="4400" b="1" dirty="0">
                <a:solidFill>
                  <a:schemeClr val="bg1"/>
                </a:solidFill>
              </a:rPr>
              <a:t>윈도우용</a:t>
            </a:r>
            <a:br>
              <a:rPr lang="en-US" altLang="ko-KR" sz="4400" b="1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  <a:r>
              <a:rPr lang="en-US" altLang="ko-KR" sz="2400" b="1" dirty="0">
                <a:solidFill>
                  <a:schemeClr val="bg1"/>
                </a:solidFill>
              </a:rPr>
              <a:t>_02_01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962361"/>
            <a:ext cx="621196" cy="658416"/>
          </a:xfrm>
          <a:prstGeom prst="rect">
            <a:avLst/>
          </a:prstGeom>
          <a:solidFill>
            <a:srgbClr val="2A6F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814218DF-F819-447C-1A29-2698BC8F11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670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윈도우용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IDLE</a:t>
            </a:r>
            <a:r>
              <a:rPr lang="ko-KR" altLang="en-US" dirty="0"/>
              <a:t>를 설치해 보기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208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Python.org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8436" y="1718628"/>
            <a:ext cx="6711654" cy="4195481"/>
          </a:xfrm>
        </p:spPr>
        <p:txBody>
          <a:bodyPr/>
          <a:lstStyle/>
          <a:p>
            <a:r>
              <a:rPr lang="en-US" altLang="ko-KR" dirty="0">
                <a:hlinkClick r:id="rId3"/>
              </a:rPr>
              <a:t>http://www.python.org</a:t>
            </a:r>
            <a:endParaRPr lang="en-US" altLang="ko-KR" dirty="0"/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0" y="2358189"/>
            <a:ext cx="6241732" cy="3342029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145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프로그래밍이란 무엇인가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프로그래밍은</a:t>
            </a:r>
            <a:endParaRPr lang="en-US" altLang="ko-KR" dirty="0"/>
          </a:p>
          <a:p>
            <a:r>
              <a:rPr lang="ko-KR" altLang="en-US" dirty="0"/>
              <a:t>일련의 명령들</a:t>
            </a:r>
            <a:r>
              <a:rPr lang="en-US" altLang="ko-KR" dirty="0"/>
              <a:t>(instruction)</a:t>
            </a:r>
            <a:r>
              <a:rPr lang="ko-KR" altLang="en-US" dirty="0"/>
              <a:t>의 나열로 </a:t>
            </a:r>
            <a:br>
              <a:rPr lang="en-US" altLang="ko-KR" dirty="0"/>
            </a:br>
            <a:r>
              <a:rPr lang="ko-KR" altLang="en-US" dirty="0"/>
              <a:t>계산과정</a:t>
            </a:r>
            <a:r>
              <a:rPr lang="en-US" altLang="ko-KR" dirty="0"/>
              <a:t>(computation)</a:t>
            </a:r>
            <a:r>
              <a:rPr lang="ko-KR" altLang="en-US" dirty="0"/>
              <a:t>을 어떻게 행해야 하는지 </a:t>
            </a:r>
            <a:br>
              <a:rPr lang="en-US" altLang="ko-KR" dirty="0"/>
            </a:br>
            <a:r>
              <a:rPr lang="ko-KR" altLang="en-US" dirty="0"/>
              <a:t>기술하는 것이다</a:t>
            </a:r>
            <a:endParaRPr lang="en-US" altLang="ko-KR" dirty="0"/>
          </a:p>
          <a:p>
            <a:r>
              <a:rPr lang="ko-KR" altLang="en-US" dirty="0"/>
              <a:t>문제 해결하는데 도움을 준다</a:t>
            </a:r>
            <a:endParaRPr lang="en-US" altLang="ko-KR" dirty="0"/>
          </a:p>
          <a:p>
            <a:pPr lvl="1"/>
            <a:r>
              <a:rPr lang="ko-KR" altLang="en-US" dirty="0"/>
              <a:t>문제를 체계적으로 구성하는 능력</a:t>
            </a:r>
            <a:endParaRPr lang="en-US" altLang="ko-KR" dirty="0"/>
          </a:p>
          <a:p>
            <a:pPr lvl="1"/>
            <a:r>
              <a:rPr lang="ko-KR" altLang="en-US" dirty="0"/>
              <a:t>창의적 해결 방법과 과정 제시</a:t>
            </a:r>
            <a:endParaRPr lang="en-US" altLang="ko-KR" dirty="0"/>
          </a:p>
          <a:p>
            <a:pPr lvl="1"/>
            <a:r>
              <a:rPr lang="ko-KR" altLang="en-US" dirty="0"/>
              <a:t>해결책에 대해 정확하며 명료하게 제시</a:t>
            </a:r>
            <a:endParaRPr lang="en-US" altLang="ko-KR" dirty="0"/>
          </a:p>
          <a:p>
            <a:pPr marL="11430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프로그램에 대하여 배우는 과정은 문제 해결 능력을 키울 수 있는 탁월한 기회를 제공한다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730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Windows, </a:t>
            </a:r>
            <a:r>
              <a:rPr lang="ko-KR" altLang="en-US" dirty="0"/>
              <a:t>설치 과정</a:t>
            </a:r>
            <a:r>
              <a:rPr lang="en-US" altLang="ko-KR" dirty="0"/>
              <a:t>(1/6)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1813511"/>
            <a:ext cx="6868796" cy="367778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178255" y="2677593"/>
            <a:ext cx="841248" cy="5364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2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659" y="2343790"/>
            <a:ext cx="5262366" cy="37611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Windows, </a:t>
            </a:r>
            <a:r>
              <a:rPr lang="ko-KR" altLang="en-US" dirty="0"/>
              <a:t>설치 과정</a:t>
            </a:r>
            <a:r>
              <a:rPr lang="en-US" altLang="ko-KR" dirty="0"/>
              <a:t> (2/6)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233797" y="4308216"/>
            <a:ext cx="1616929" cy="4678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cxnSpLocks/>
            <a:stCxn id="7" idx="2"/>
          </p:cNvCxnSpPr>
          <p:nvPr/>
        </p:nvCxnSpPr>
        <p:spPr>
          <a:xfrm rot="16200000" flipH="1">
            <a:off x="2624890" y="2983412"/>
            <a:ext cx="728493" cy="248932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4710" y="3217496"/>
            <a:ext cx="2519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클릭하면 자동으로 </a:t>
            </a:r>
            <a:r>
              <a:rPr lang="en-US" altLang="ko-KR" dirty="0"/>
              <a:t>OS</a:t>
            </a:r>
            <a:r>
              <a:rPr lang="ko-KR" altLang="en-US" dirty="0"/>
              <a:t>에 맞추어서 설치 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526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034" y="2180419"/>
            <a:ext cx="6335009" cy="389626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Windows, </a:t>
            </a:r>
            <a:r>
              <a:rPr lang="ko-KR" altLang="en-US" dirty="0"/>
              <a:t>설치 과정</a:t>
            </a:r>
            <a:r>
              <a:rPr lang="en-US" altLang="ko-KR" dirty="0"/>
              <a:t> (3/6)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ko-KR" sz="2400" b="1" dirty="0">
                <a:latin typeface="+mn-ea"/>
              </a:rPr>
              <a:t>exe</a:t>
            </a:r>
            <a:r>
              <a:rPr lang="ko-KR" altLang="en-US" sz="2400" b="1" dirty="0">
                <a:latin typeface="+mn-ea"/>
              </a:rPr>
              <a:t>파일 실행 </a:t>
            </a:r>
            <a:endParaRPr lang="en-US" altLang="ko-KR" sz="2400" b="1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A2AFF2A-1F53-FF48-835B-1A2B5FAE5137}"/>
              </a:ext>
            </a:extLst>
          </p:cNvPr>
          <p:cNvSpPr/>
          <p:nvPr/>
        </p:nvSpPr>
        <p:spPr>
          <a:xfrm>
            <a:off x="4359962" y="5497111"/>
            <a:ext cx="2867555" cy="4678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5">
            <a:extLst>
              <a:ext uri="{FF2B5EF4-FFF2-40B4-BE49-F238E27FC236}">
                <a16:creationId xmlns:a16="http://schemas.microsoft.com/office/drawing/2014/main" id="{1A83298A-99FD-FF45-961F-5CEE03C8ECFE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2351780" y="3761070"/>
            <a:ext cx="1009498" cy="30068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E5782D-3DF7-E547-94B3-4C4DDD4B00F4}"/>
              </a:ext>
            </a:extLst>
          </p:cNvPr>
          <p:cNvSpPr txBox="1"/>
          <p:nvPr/>
        </p:nvSpPr>
        <p:spPr>
          <a:xfrm>
            <a:off x="758121" y="4390422"/>
            <a:ext cx="118994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선택확인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A2AFF2A-1F53-FF48-835B-1A2B5FAE5137}"/>
              </a:ext>
            </a:extLst>
          </p:cNvPr>
          <p:cNvSpPr/>
          <p:nvPr/>
        </p:nvSpPr>
        <p:spPr>
          <a:xfrm>
            <a:off x="4359961" y="3444791"/>
            <a:ext cx="3859479" cy="9877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885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Windows, </a:t>
            </a:r>
            <a:r>
              <a:rPr lang="ko-KR" altLang="en-US" dirty="0"/>
              <a:t>설치 과정</a:t>
            </a:r>
            <a:r>
              <a:rPr lang="en-US" altLang="ko-KR" dirty="0"/>
              <a:t> (4/6)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A2AFF2A-1F53-FF48-835B-1A2B5FAE5137}"/>
              </a:ext>
            </a:extLst>
          </p:cNvPr>
          <p:cNvSpPr/>
          <p:nvPr/>
        </p:nvSpPr>
        <p:spPr>
          <a:xfrm>
            <a:off x="3462017" y="4788878"/>
            <a:ext cx="561376" cy="2510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096" y="1930606"/>
            <a:ext cx="6363588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4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Windows, </a:t>
            </a:r>
            <a:r>
              <a:rPr lang="ko-KR" altLang="en-US" dirty="0"/>
              <a:t>설치 과정</a:t>
            </a:r>
            <a:r>
              <a:rPr lang="en-US" altLang="ko-KR" dirty="0"/>
              <a:t> (5/6)</a:t>
            </a:r>
            <a:endParaRPr lang="ko-KR" altLang="en-US" dirty="0"/>
          </a:p>
        </p:txBody>
      </p:sp>
      <p:pic>
        <p:nvPicPr>
          <p:cNvPr id="5" name="내용 개체 틀 4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55" y="2127135"/>
            <a:ext cx="6344535" cy="392484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172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Windows, </a:t>
            </a:r>
            <a:r>
              <a:rPr lang="ko-KR" altLang="en-US" dirty="0"/>
              <a:t>설치 과정</a:t>
            </a:r>
            <a:r>
              <a:rPr lang="en-US" altLang="ko-KR" dirty="0"/>
              <a:t> (6/6)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작업 표시줄에 고정하기</a:t>
            </a:r>
            <a:endParaRPr lang="en-US" altLang="ko-KR" dirty="0"/>
          </a:p>
          <a:p>
            <a:r>
              <a:rPr lang="ko-KR" altLang="en-US" dirty="0"/>
              <a:t>마우스 오른쪽 버튼 선택</a:t>
            </a:r>
            <a:endParaRPr lang="en-US" altLang="ko-KR" dirty="0"/>
          </a:p>
          <a:p>
            <a:r>
              <a:rPr lang="ko-KR" altLang="en-US" dirty="0"/>
              <a:t>작업표시줄 고정 선택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280" y="1184033"/>
            <a:ext cx="4889930" cy="5933263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A2AFF2A-1F53-FF48-835B-1A2B5FAE5137}"/>
              </a:ext>
            </a:extLst>
          </p:cNvPr>
          <p:cNvSpPr/>
          <p:nvPr/>
        </p:nvSpPr>
        <p:spPr>
          <a:xfrm>
            <a:off x="4671799" y="3587031"/>
            <a:ext cx="2867555" cy="4678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802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Idle </a:t>
            </a:r>
            <a:r>
              <a:rPr lang="ko-KR" altLang="en-US"/>
              <a:t>실행하기</a:t>
            </a:r>
            <a:endParaRPr lang="ko-KR" altLang="en-US" dirty="0"/>
          </a:p>
        </p:txBody>
      </p:sp>
      <p:pic>
        <p:nvPicPr>
          <p:cNvPr id="5" name="내용 개체 틀 4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62" y="2776432"/>
            <a:ext cx="6711950" cy="38505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A2AFF2A-1F53-FF48-835B-1A2B5FAE5137}"/>
              </a:ext>
            </a:extLst>
          </p:cNvPr>
          <p:cNvSpPr/>
          <p:nvPr/>
        </p:nvSpPr>
        <p:spPr>
          <a:xfrm>
            <a:off x="7178213" y="2644112"/>
            <a:ext cx="723161" cy="649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ko-KR" altLang="en-US" dirty="0"/>
              <a:t>작업 표시줄에서 실행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01" y="3793688"/>
            <a:ext cx="6754930" cy="1822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27929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IDLE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python.org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525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 달성 질문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http://www.python.org </a:t>
            </a:r>
            <a:r>
              <a:rPr lang="ko-KR" altLang="en-US" dirty="0"/>
              <a:t>접속 후 윈도우용 최신 버전은 찾기 쉬웠는가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설치 후 실행에 문제는 없는가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24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맥북용</a:t>
            </a:r>
            <a:r>
              <a:rPr lang="ko-KR" altLang="en-US" dirty="0"/>
              <a:t>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IDLE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설치해보기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10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 언어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고차원 언어</a:t>
            </a:r>
            <a:r>
              <a:rPr lang="en-US" altLang="ko-KR"/>
              <a:t>(high level language)</a:t>
            </a:r>
          </a:p>
          <a:p>
            <a:pPr lvl="1"/>
            <a:r>
              <a:rPr lang="en-US" altLang="ko-KR"/>
              <a:t>C, C++, Perl, Python, and Java</a:t>
            </a:r>
          </a:p>
          <a:p>
            <a:pPr lvl="1"/>
            <a:r>
              <a:rPr lang="ko-KR" altLang="en-US"/>
              <a:t>컴파일러</a:t>
            </a:r>
            <a:r>
              <a:rPr lang="en-US" altLang="ko-KR"/>
              <a:t>; </a:t>
            </a:r>
            <a:r>
              <a:rPr lang="ko-KR" altLang="en-US"/>
              <a:t>실행 파일을 생성하여</a:t>
            </a:r>
            <a:r>
              <a:rPr lang="en-US" altLang="ko-KR"/>
              <a:t> </a:t>
            </a:r>
            <a:r>
              <a:rPr lang="ko-KR" altLang="en-US"/>
              <a:t>실행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인터프리터</a:t>
            </a:r>
            <a:endParaRPr lang="en-US" altLang="ko-KR"/>
          </a:p>
          <a:p>
            <a:pPr lvl="1"/>
            <a:r>
              <a:rPr lang="ko-KR" altLang="en-US"/>
              <a:t>코드를 직접 실행한다</a:t>
            </a:r>
            <a:endParaRPr lang="en-US" altLang="ko-KR"/>
          </a:p>
          <a:p>
            <a:pPr lvl="1"/>
            <a:r>
              <a:rPr lang="ko-KR" altLang="en-US"/>
              <a:t>일괄적으로 컴파일하여 실행화일을 만들지 않고 실행되도록 기능 제공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974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FFA3C8E-5E5B-7049-9B04-B8EC997CB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244" y="2485627"/>
            <a:ext cx="4169783" cy="31426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</a:t>
            </a:r>
            <a:r>
              <a:rPr lang="ko-KR" altLang="en-US" dirty="0"/>
              <a:t> </a:t>
            </a:r>
            <a:r>
              <a:rPr lang="en-US" altLang="ko-KR" dirty="0"/>
              <a:t>OS, </a:t>
            </a:r>
            <a:r>
              <a:rPr lang="ko-KR" altLang="en-US" dirty="0"/>
              <a:t>설치 과정</a:t>
            </a:r>
            <a:r>
              <a:rPr lang="en-US" altLang="ko-KR" dirty="0"/>
              <a:t> (1/6)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373695" y="3998006"/>
            <a:ext cx="1616929" cy="4678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cxnSpLocks/>
            <a:stCxn id="7" idx="2"/>
            <a:endCxn id="5" idx="1"/>
          </p:cNvCxnSpPr>
          <p:nvPr/>
        </p:nvCxnSpPr>
        <p:spPr>
          <a:xfrm rot="16200000" flipH="1">
            <a:off x="3122844" y="2981064"/>
            <a:ext cx="357928" cy="214377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0156" y="3227656"/>
            <a:ext cx="2519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클릭하면 자동으로 </a:t>
            </a:r>
            <a:r>
              <a:rPr lang="en-US" altLang="ko-KR" dirty="0"/>
              <a:t>OS</a:t>
            </a:r>
            <a:r>
              <a:rPr lang="ko-KR" altLang="en-US" dirty="0"/>
              <a:t>에 맞추어서 설치가 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598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357B1B-3AAB-E248-BF25-D929EC4A8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70" y="2411825"/>
            <a:ext cx="4277268" cy="30188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F2FA9E-D66A-F64C-B10F-B2CC1867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03" y="1690689"/>
            <a:ext cx="4277267" cy="301884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</a:t>
            </a:r>
            <a:r>
              <a:rPr lang="ko-KR" altLang="en-US" dirty="0"/>
              <a:t> </a:t>
            </a:r>
            <a:r>
              <a:rPr lang="en-US" altLang="ko-KR" dirty="0"/>
              <a:t>OS, </a:t>
            </a:r>
            <a:r>
              <a:rPr lang="ko-KR" altLang="en-US" dirty="0"/>
              <a:t>설치 과정</a:t>
            </a:r>
            <a:r>
              <a:rPr lang="en-US" altLang="ko-KR" dirty="0"/>
              <a:t> (2/6)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076275" y="4404201"/>
            <a:ext cx="618209" cy="2830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330874" y="5126101"/>
            <a:ext cx="618209" cy="2830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4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473" y="2366257"/>
            <a:ext cx="5008656" cy="35477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9"/>
            <a:ext cx="4442759" cy="31506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</a:t>
            </a:r>
            <a:r>
              <a:rPr lang="ko-KR" altLang="en-US" dirty="0"/>
              <a:t> </a:t>
            </a:r>
            <a:r>
              <a:rPr lang="en-US" altLang="ko-KR" dirty="0"/>
              <a:t>OS, </a:t>
            </a:r>
            <a:r>
              <a:rPr lang="ko-KR" altLang="en-US" dirty="0"/>
              <a:t>설치 과정</a:t>
            </a:r>
            <a:r>
              <a:rPr lang="en-US" altLang="ko-KR" dirty="0"/>
              <a:t> (3/6)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453200" y="4473811"/>
            <a:ext cx="618209" cy="3241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499023" y="3682301"/>
            <a:ext cx="618209" cy="2830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35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077" y="2061486"/>
            <a:ext cx="4588492" cy="32448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46" y="1690689"/>
            <a:ext cx="4187236" cy="29670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</a:t>
            </a:r>
            <a:r>
              <a:rPr lang="ko-KR" altLang="en-US" dirty="0"/>
              <a:t> </a:t>
            </a:r>
            <a:r>
              <a:rPr lang="en-US" altLang="ko-KR" dirty="0"/>
              <a:t>OS, </a:t>
            </a:r>
            <a:r>
              <a:rPr lang="ko-KR" altLang="en-US" dirty="0"/>
              <a:t>설치 과정</a:t>
            </a:r>
            <a:r>
              <a:rPr lang="en-US" altLang="ko-KR" dirty="0"/>
              <a:t> (4/6)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90077" y="4291521"/>
            <a:ext cx="618209" cy="2830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906647" y="4027714"/>
            <a:ext cx="622634" cy="133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793691" y="5023307"/>
            <a:ext cx="721659" cy="2830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031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</a:t>
            </a:r>
            <a:r>
              <a:rPr lang="ko-KR" altLang="en-US" dirty="0"/>
              <a:t> </a:t>
            </a:r>
            <a:r>
              <a:rPr lang="en-US" altLang="ko-KR" dirty="0"/>
              <a:t>OS, </a:t>
            </a:r>
            <a:r>
              <a:rPr lang="ko-KR" altLang="en-US" dirty="0"/>
              <a:t>설치 과정</a:t>
            </a:r>
            <a:r>
              <a:rPr lang="en-US" altLang="ko-KR" dirty="0"/>
              <a:t> (5/6)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628650" y="1772438"/>
            <a:ext cx="5171779" cy="3653082"/>
            <a:chOff x="1986110" y="2201173"/>
            <a:chExt cx="5171779" cy="36530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6110" y="2201173"/>
              <a:ext cx="5171779" cy="3653082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4061367" y="3359193"/>
              <a:ext cx="1371245" cy="24462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278039" y="3817021"/>
              <a:ext cx="987501" cy="21069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162097" y="3153102"/>
              <a:ext cx="651641" cy="126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365" y="2390456"/>
            <a:ext cx="4010279" cy="284626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7418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</a:t>
            </a:r>
            <a:r>
              <a:rPr lang="ko-KR" altLang="en-US" dirty="0"/>
              <a:t> </a:t>
            </a:r>
            <a:r>
              <a:rPr lang="en-US" altLang="ko-KR" dirty="0"/>
              <a:t>OS, </a:t>
            </a:r>
            <a:r>
              <a:rPr lang="ko-KR" altLang="en-US" dirty="0"/>
              <a:t>설치 과정</a:t>
            </a:r>
            <a:r>
              <a:rPr lang="en-US" altLang="ko-KR" dirty="0"/>
              <a:t> (6/6)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28650" y="197379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실행 경로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Finder </a:t>
            </a:r>
            <a:r>
              <a:rPr lang="mr-IN" altLang="ko-KR" dirty="0"/>
              <a:t>–</a:t>
            </a:r>
            <a:r>
              <a:rPr lang="en-US" altLang="ko-KR" dirty="0"/>
              <a:t> </a:t>
            </a:r>
            <a:r>
              <a:rPr lang="ko-KR" altLang="en-US" dirty="0"/>
              <a:t>응용프로그램 </a:t>
            </a:r>
            <a:r>
              <a:rPr lang="mr-IN" altLang="ko-KR" dirty="0"/>
              <a:t>–</a:t>
            </a:r>
            <a:r>
              <a:rPr lang="ko-KR" altLang="en-US" dirty="0"/>
              <a:t> </a:t>
            </a:r>
            <a:r>
              <a:rPr lang="en-US" altLang="ko-KR"/>
              <a:t>Python 3.10 </a:t>
            </a:r>
            <a:r>
              <a:rPr lang="mr-IN" altLang="ko-KR" dirty="0"/>
              <a:t>–</a:t>
            </a:r>
            <a:r>
              <a:rPr lang="en-US" altLang="ko-KR" dirty="0"/>
              <a:t> IDLE </a:t>
            </a:r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E50D005-D5E1-E040-8E05-D8DE9F2EF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72" y="3180833"/>
            <a:ext cx="8267178" cy="246087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951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IDLE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 err="1"/>
              <a:t>Python.org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7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 달성 질문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http://www.python.org </a:t>
            </a:r>
            <a:r>
              <a:rPr lang="ko-KR" altLang="en-US" dirty="0"/>
              <a:t>접속 후 </a:t>
            </a:r>
            <a:r>
              <a:rPr lang="ko-KR" altLang="en-US" dirty="0" err="1"/>
              <a:t>맥용</a:t>
            </a:r>
            <a:r>
              <a:rPr lang="ko-KR" altLang="en-US" dirty="0"/>
              <a:t> 최신 버전은 찾기 쉬웠는가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설치 후 실행에 문제는 없는가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52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395848"/>
            <a:ext cx="9144000" cy="1900238"/>
          </a:xfrm>
          <a:prstGeom prst="rect">
            <a:avLst/>
          </a:prstGeom>
          <a:solidFill>
            <a:srgbClr val="1538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6896" y="2689665"/>
            <a:ext cx="5238695" cy="1367882"/>
          </a:xfrm>
        </p:spPr>
        <p:txBody>
          <a:bodyPr anchor="ctr">
            <a:noAutofit/>
          </a:bodyPr>
          <a:lstStyle/>
          <a:p>
            <a:pPr algn="r"/>
            <a:r>
              <a:rPr lang="en" altLang="ko-KR" sz="4400" b="1" dirty="0">
                <a:solidFill>
                  <a:schemeClr val="bg1"/>
                </a:solidFill>
              </a:rPr>
              <a:t>idle </a:t>
            </a:r>
            <a:r>
              <a:rPr lang="ko-KR" altLang="en-US" sz="4400" b="1" dirty="0">
                <a:solidFill>
                  <a:schemeClr val="bg1"/>
                </a:solidFill>
              </a:rPr>
              <a:t>사용해 보기</a:t>
            </a:r>
            <a:br>
              <a:rPr lang="en-US" altLang="ko-KR" sz="4400" b="1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  <a:r>
              <a:rPr lang="en-US" altLang="ko-KR" sz="2400" b="1" dirty="0">
                <a:solidFill>
                  <a:schemeClr val="bg1"/>
                </a:solidFill>
              </a:rPr>
              <a:t>_02_03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962361"/>
            <a:ext cx="621196" cy="658416"/>
          </a:xfrm>
          <a:prstGeom prst="rect">
            <a:avLst/>
          </a:prstGeom>
          <a:solidFill>
            <a:srgbClr val="2A6F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E0D3B7C7-4C60-6E39-F04B-8FAD56B1B1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932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idle</a:t>
            </a:r>
            <a:r>
              <a:rPr lang="ko-KR" altLang="en-US" dirty="0"/>
              <a:t> 설치 후 사용해보기</a:t>
            </a:r>
            <a:endParaRPr lang="en-US" altLang="ko-KR" dirty="0"/>
          </a:p>
          <a:p>
            <a:r>
              <a:rPr lang="ko-KR" altLang="en-US" dirty="0"/>
              <a:t>상호작용 방식으로 사용하기</a:t>
            </a:r>
            <a:endParaRPr lang="en-US" altLang="ko-KR" dirty="0"/>
          </a:p>
          <a:p>
            <a:r>
              <a:rPr lang="ko-KR" altLang="en-US" dirty="0"/>
              <a:t>스크립트 모드로 사용하기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35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왜 </a:t>
            </a:r>
            <a:r>
              <a:rPr lang="ko-KR" altLang="en-US" sz="4000" dirty="0" err="1"/>
              <a:t>파이썬을</a:t>
            </a:r>
            <a:r>
              <a:rPr lang="ko-KR" altLang="en-US" sz="4000" dirty="0"/>
              <a:t> 활용하는가</a:t>
            </a:r>
            <a:r>
              <a:rPr lang="en-US" altLang="ko-KR" sz="4000" dirty="0"/>
              <a:t>?(1/2)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파이썬은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처음 코딩을 배우는 사람도 쉽게 시작할 수 있다</a:t>
            </a:r>
            <a:endParaRPr lang="en-US" altLang="ko-KR" dirty="0"/>
          </a:p>
          <a:p>
            <a:pPr lvl="2"/>
            <a:r>
              <a:rPr lang="ko-KR" altLang="en-US" dirty="0"/>
              <a:t>프로그램을 작성 전에 알아야 하는 것이 적다</a:t>
            </a:r>
            <a:r>
              <a:rPr lang="en-US" altLang="ko-KR" dirty="0"/>
              <a:t>	</a:t>
            </a:r>
          </a:p>
          <a:p>
            <a:pPr lvl="2"/>
            <a:r>
              <a:rPr lang="ko-KR" altLang="en-US" dirty="0"/>
              <a:t>명령어가 영어 </a:t>
            </a:r>
            <a:r>
              <a:rPr lang="ko-KR" altLang="en-US" dirty="0" err="1"/>
              <a:t>일상용어와</a:t>
            </a:r>
            <a:r>
              <a:rPr lang="ko-KR" altLang="en-US" dirty="0"/>
              <a:t> 유사하다</a:t>
            </a:r>
            <a:endParaRPr lang="en-US" altLang="ko-KR" dirty="0"/>
          </a:p>
          <a:p>
            <a:r>
              <a:rPr lang="ko-KR" altLang="en-US" dirty="0" err="1"/>
              <a:t>파이썬은</a:t>
            </a:r>
            <a:r>
              <a:rPr lang="ko-KR" altLang="en-US" dirty="0"/>
              <a:t> 전산 </a:t>
            </a:r>
            <a:r>
              <a:rPr lang="ko-KR" altLang="en-US" dirty="0" err="1"/>
              <a:t>비전공자도</a:t>
            </a:r>
            <a:r>
              <a:rPr lang="ko-KR" altLang="en-US" dirty="0"/>
              <a:t> 널리 사용한다</a:t>
            </a:r>
            <a:endParaRPr lang="en-US" altLang="ko-KR" dirty="0"/>
          </a:p>
          <a:p>
            <a:pPr lvl="1"/>
            <a:r>
              <a:rPr lang="en-US" altLang="ko-KR" dirty="0" err="1"/>
              <a:t>numPy</a:t>
            </a:r>
            <a:r>
              <a:rPr lang="ko-KR" altLang="en-US" dirty="0"/>
              <a:t>와 </a:t>
            </a:r>
            <a:r>
              <a:rPr lang="en-US" altLang="ko-KR" dirty="0" err="1"/>
              <a:t>SciPy</a:t>
            </a:r>
            <a:r>
              <a:rPr lang="ko-KR" altLang="en-US" dirty="0"/>
              <a:t>는 과학자들이 주로 사용한다</a:t>
            </a:r>
            <a:endParaRPr lang="en-US" altLang="ko-KR" dirty="0"/>
          </a:p>
          <a:p>
            <a:r>
              <a:rPr lang="ko-KR" altLang="en-US" dirty="0" err="1"/>
              <a:t>파이썬은</a:t>
            </a:r>
            <a:r>
              <a:rPr lang="ko-KR" altLang="en-US" dirty="0"/>
              <a:t> 현대 언어</a:t>
            </a:r>
            <a:endParaRPr lang="en-US" altLang="ko-KR" dirty="0"/>
          </a:p>
          <a:p>
            <a:pPr lvl="1"/>
            <a:r>
              <a:rPr lang="ko-KR" altLang="en-US" dirty="0"/>
              <a:t>웹 어플리케이션에 일반적으로 사용한다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모바일 앱 개발에도 사용한다</a:t>
            </a:r>
            <a:r>
              <a:rPr lang="en-US" altLang="ko-KR" dirty="0"/>
              <a:t>, Facebook </a:t>
            </a:r>
            <a:r>
              <a:rPr lang="ko-KR" altLang="en-US" dirty="0"/>
              <a:t>앱</a:t>
            </a:r>
            <a:endParaRPr lang="en-US" altLang="ko-KR" dirty="0"/>
          </a:p>
          <a:p>
            <a:pPr lvl="1"/>
            <a:r>
              <a:rPr lang="ko-KR" altLang="en-US" dirty="0"/>
              <a:t>인공지능 개발 언어 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0410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Idle </a:t>
            </a:r>
            <a:r>
              <a:rPr lang="ko-KR" altLang="en-US"/>
              <a:t>실행하기</a:t>
            </a:r>
            <a:endParaRPr lang="ko-KR" altLang="en-US" dirty="0"/>
          </a:p>
        </p:txBody>
      </p:sp>
      <p:pic>
        <p:nvPicPr>
          <p:cNvPr id="5" name="내용 개체 틀 4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62" y="2776432"/>
            <a:ext cx="6711950" cy="38505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A2AFF2A-1F53-FF48-835B-1A2B5FAE5137}"/>
              </a:ext>
            </a:extLst>
          </p:cNvPr>
          <p:cNvSpPr/>
          <p:nvPr/>
        </p:nvSpPr>
        <p:spPr>
          <a:xfrm>
            <a:off x="7178213" y="2644112"/>
            <a:ext cx="723161" cy="649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ko-KR" altLang="en-US" dirty="0"/>
              <a:t>작업 표시줄에서 실행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118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실행해 보기</a:t>
            </a:r>
            <a:r>
              <a:rPr lang="en-US" altLang="ko-KR"/>
              <a:t>, IDLE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01" y="1853248"/>
            <a:ext cx="6754930" cy="26579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639633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IDLE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Integrated </a:t>
            </a:r>
            <a:r>
              <a:rPr lang="en-US" altLang="ko-KR" dirty="0" err="1"/>
              <a:t>DeveLopment</a:t>
            </a:r>
            <a:r>
              <a:rPr lang="en-US" altLang="ko-KR" dirty="0"/>
              <a:t>  Environment for Python</a:t>
            </a:r>
          </a:p>
          <a:p>
            <a:endParaRPr lang="en-US" altLang="ko-KR" dirty="0"/>
          </a:p>
          <a:p>
            <a:r>
              <a:rPr lang="en-US" altLang="ko-KR" dirty="0"/>
              <a:t>the Python IDE built with the </a:t>
            </a:r>
            <a:r>
              <a:rPr lang="en-US" altLang="ko-KR" dirty="0" err="1"/>
              <a:t>Tkinter</a:t>
            </a:r>
            <a:r>
              <a:rPr lang="en-US" altLang="ko-KR" dirty="0"/>
              <a:t> GUI toolkit</a:t>
            </a:r>
          </a:p>
          <a:p>
            <a:pPr lvl="1"/>
            <a:r>
              <a:rPr lang="ko-KR" altLang="en-US" dirty="0" err="1"/>
              <a:t>파이썬으로</a:t>
            </a:r>
            <a:r>
              <a:rPr lang="ko-KR" altLang="en-US" dirty="0"/>
              <a:t> 만들어졌으며</a:t>
            </a:r>
            <a:r>
              <a:rPr lang="en-US" altLang="ko-KR" dirty="0"/>
              <a:t>, </a:t>
            </a:r>
            <a:r>
              <a:rPr lang="en-US" altLang="ko-KR" dirty="0" err="1"/>
              <a:t>Tkinter</a:t>
            </a:r>
            <a:r>
              <a:rPr lang="en-US" altLang="ko-KR" dirty="0"/>
              <a:t> GUI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1"/>
            <a:r>
              <a:rPr lang="ko-KR" altLang="en-US" dirty="0"/>
              <a:t>윈도우와 유닉스에서 사용 가능</a:t>
            </a:r>
            <a:endParaRPr lang="en-US" altLang="ko-KR" dirty="0"/>
          </a:p>
          <a:p>
            <a:pPr lvl="1"/>
            <a:r>
              <a:rPr lang="ko-KR" altLang="en-US" dirty="0"/>
              <a:t>여러 개의 작업 가능하고</a:t>
            </a:r>
            <a:r>
              <a:rPr lang="en-US" altLang="ko-KR" dirty="0"/>
              <a:t>, </a:t>
            </a:r>
            <a:r>
              <a:rPr lang="ko-KR" altLang="en-US" dirty="0"/>
              <a:t>입력 취소 기능 제공</a:t>
            </a:r>
            <a:endParaRPr lang="en-US" altLang="ko-KR" dirty="0"/>
          </a:p>
          <a:p>
            <a:pPr lvl="1"/>
            <a:r>
              <a:rPr lang="ko-KR" altLang="en-US" dirty="0"/>
              <a:t>간단한 디버깅 기능 제공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673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IDLE</a:t>
            </a:r>
            <a:r>
              <a:rPr lang="ko-KR" altLang="en-US"/>
              <a:t>실행 </a:t>
            </a:r>
            <a:r>
              <a:rPr lang="en-US" altLang="ko-KR"/>
              <a:t>– </a:t>
            </a:r>
            <a:r>
              <a:rPr lang="ko-KR" altLang="en-US"/>
              <a:t>상호작용 방식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2460" y="1728460"/>
            <a:ext cx="6711654" cy="4195481"/>
          </a:xfrm>
        </p:spPr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인터프리터 사용</a:t>
            </a:r>
            <a:endParaRPr lang="en-US" altLang="ko-KR" dirty="0"/>
          </a:p>
          <a:p>
            <a:pPr lvl="1"/>
            <a:r>
              <a:rPr lang="en-US" altLang="ko-KR" dirty="0"/>
              <a:t>interactive mode </a:t>
            </a:r>
          </a:p>
          <a:p>
            <a:pPr lvl="1"/>
            <a:r>
              <a:rPr lang="en-US" altLang="ko-KR" dirty="0"/>
              <a:t>&gt;&gt;&gt; 1 + 1</a:t>
            </a:r>
          </a:p>
          <a:p>
            <a:pPr lvl="1"/>
            <a:r>
              <a:rPr lang="en-US" altLang="ko-KR" dirty="0"/>
              <a:t>2</a:t>
            </a:r>
          </a:p>
          <a:p>
            <a:pPr lvl="1"/>
            <a:r>
              <a:rPr lang="en-US" altLang="ko-KR" dirty="0"/>
              <a:t>&gt;&gt;&gt; print(“Hello World!”)</a:t>
            </a:r>
          </a:p>
          <a:p>
            <a:pPr lvl="1"/>
            <a:r>
              <a:rPr lang="en-US" altLang="ko-KR" dirty="0"/>
              <a:t>Hello World!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06" y="4261929"/>
            <a:ext cx="6101331" cy="205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29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07" y="2920198"/>
            <a:ext cx="3932718" cy="393780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IDLE</a:t>
            </a:r>
            <a:r>
              <a:rPr lang="ko-KR" altLang="en-US" sz="4000" dirty="0"/>
              <a:t>실행 </a:t>
            </a:r>
            <a:r>
              <a:rPr lang="en-US" altLang="ko-KR" sz="4000" dirty="0"/>
              <a:t>– </a:t>
            </a:r>
            <a:r>
              <a:rPr lang="ko-KR" altLang="en-US" sz="4000" dirty="0"/>
              <a:t>스크립트 방식</a:t>
            </a:r>
            <a:r>
              <a:rPr lang="en-US" altLang="ko-KR" sz="4000" dirty="0"/>
              <a:t>(1/3)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스크립트는 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ko-KR" altLang="en-US" dirty="0"/>
              <a:t>로 끝나는 파일로 저장</a:t>
            </a:r>
            <a:endParaRPr lang="en-US" altLang="ko-KR" dirty="0"/>
          </a:p>
          <a:p>
            <a:r>
              <a:rPr lang="en-US" altLang="ko-KR" dirty="0"/>
              <a:t>“File”</a:t>
            </a:r>
            <a:r>
              <a:rPr lang="ko-KR" altLang="en-US" dirty="0"/>
              <a:t>을 클릭 후</a:t>
            </a:r>
            <a:r>
              <a:rPr lang="en-US" altLang="ko-KR" dirty="0"/>
              <a:t> – “New file”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ko-KR" altLang="en-US" dirty="0"/>
              <a:t>키보드로 입력</a:t>
            </a:r>
            <a:endParaRPr lang="en-US" altLang="ko-KR" dirty="0"/>
          </a:p>
          <a:p>
            <a:pPr lvl="1"/>
            <a:r>
              <a:rPr lang="en-US" altLang="ko-KR" dirty="0"/>
              <a:t>print(1+1)</a:t>
            </a:r>
          </a:p>
          <a:p>
            <a:pPr lvl="1"/>
            <a:r>
              <a:rPr lang="en-US" altLang="ko-KR" dirty="0"/>
              <a:t>print(“Hello World!”)</a:t>
            </a:r>
          </a:p>
          <a:p>
            <a:r>
              <a:rPr lang="ko-KR" altLang="en-US" dirty="0"/>
              <a:t>저장 후 실행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C00000"/>
                </a:solidFill>
              </a:rPr>
              <a:t>F5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034478" y="6023012"/>
            <a:ext cx="788815" cy="3263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499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25" y="1361440"/>
            <a:ext cx="4685009" cy="52933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IDLE</a:t>
            </a:r>
            <a:r>
              <a:rPr lang="ko-KR" altLang="en-US" sz="4000" dirty="0"/>
              <a:t>실행 </a:t>
            </a:r>
            <a:r>
              <a:rPr lang="en-US" altLang="ko-KR" sz="4000" dirty="0"/>
              <a:t>– </a:t>
            </a:r>
            <a:r>
              <a:rPr lang="ko-KR" altLang="en-US" sz="4000" dirty="0"/>
              <a:t>스크립트 방식</a:t>
            </a:r>
            <a:r>
              <a:rPr lang="en-US" altLang="ko-KR" sz="4000" dirty="0"/>
              <a:t>(2/3)</a:t>
            </a:r>
            <a:endParaRPr lang="ko-KR" altLang="en-US" sz="40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972203" y="5821269"/>
            <a:ext cx="473742" cy="227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07141" y="6322522"/>
            <a:ext cx="611236" cy="2037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6152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90" y="1884113"/>
            <a:ext cx="8278380" cy="30865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IDLE</a:t>
            </a:r>
            <a:r>
              <a:rPr lang="ko-KR" altLang="en-US" sz="4000" dirty="0"/>
              <a:t>실행 </a:t>
            </a:r>
            <a:r>
              <a:rPr lang="en-US" altLang="ko-KR" sz="4000" dirty="0"/>
              <a:t>– </a:t>
            </a:r>
            <a:r>
              <a:rPr lang="ko-KR" altLang="en-US" sz="4000" dirty="0"/>
              <a:t>스크립트 방식</a:t>
            </a:r>
            <a:r>
              <a:rPr lang="en-US" altLang="ko-KR" sz="4000" dirty="0"/>
              <a:t>(3/3)</a:t>
            </a:r>
            <a:endParaRPr lang="ko-KR" altLang="en-US" sz="40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718693" y="4003425"/>
            <a:ext cx="7564374" cy="7914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624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19188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사용 예제 </a:t>
            </a:r>
            <a:r>
              <a:rPr lang="en-US" altLang="ko-KR" sz="3600" dirty="0"/>
              <a:t>(Text)</a:t>
            </a:r>
            <a:endParaRPr lang="ko-KR" altLang="en-US" sz="3600" dirty="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878540" y="1908789"/>
            <a:ext cx="4754616" cy="2697077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942305" y="1992662"/>
            <a:ext cx="54697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milesDriven = input("Enter miles driven:")</a:t>
            </a:r>
          </a:p>
          <a:p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milesDriven = float(milesDriven)</a:t>
            </a:r>
          </a:p>
          <a:p>
            <a:endParaRPr lang="ko-KR" altLang="en-US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gallonsUsed = input("Enter gallons used:")</a:t>
            </a:r>
          </a:p>
          <a:p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gallonsUsed = float(gallonsUsed)</a:t>
            </a:r>
          </a:p>
          <a:p>
            <a:endParaRPr lang="ko-KR" altLang="en-US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mpg = milesDriven / gallonsUsed</a:t>
            </a:r>
          </a:p>
          <a:p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print("Miles per gallon:",mpg)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5580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19188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사용 예제 </a:t>
            </a:r>
            <a:r>
              <a:rPr lang="en-US" altLang="ko-KR" sz="3600" dirty="0"/>
              <a:t>(move)</a:t>
            </a:r>
            <a:endParaRPr lang="ko-KR" altLang="en-US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628650" y="1703364"/>
            <a:ext cx="422829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from tkinter import *</a:t>
            </a: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tk = Tk()</a:t>
            </a:r>
          </a:p>
          <a:p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canvas = Canvas(tk, width=400, height=400)</a:t>
            </a: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canvas.pack()</a:t>
            </a:r>
          </a:p>
          <a:p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my_t = canvas.create_polygon(10,10,10,60,50,35,fill='pink', outline='black')</a:t>
            </a:r>
          </a:p>
          <a:p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def movetriangle(event):</a:t>
            </a: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if   event.keysym=='Up':</a:t>
            </a: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canvas.move(my_t,0,-3)</a:t>
            </a: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canvas.itemconfig(my_t, fill='pink')</a:t>
            </a: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elif event.keysym=='Down':</a:t>
            </a: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canvas.move(my_t,0,3)</a:t>
            </a: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canvas.itemconfig(my_t, fill='</a:t>
            </a:r>
            <a:r>
              <a:rPr lang="ko-KR" altLang="en-US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grey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’)</a:t>
            </a:r>
          </a:p>
          <a:p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538689" y="1585916"/>
            <a:ext cx="4273295" cy="3416301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2BB51C-BF43-BE45-8B7D-6A105FC83CBA}"/>
              </a:ext>
            </a:extLst>
          </p:cNvPr>
          <p:cNvSpPr/>
          <p:nvPr/>
        </p:nvSpPr>
        <p:spPr>
          <a:xfrm>
            <a:off x="4988559" y="1846973"/>
            <a:ext cx="422829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elif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event.keysym=='Left':</a:t>
            </a: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canvas.move(my_t,-3, 0)</a:t>
            </a: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canvas.itemconfig(my_t, fill='lightblue')</a:t>
            </a: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else :</a:t>
            </a: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canvas.move(my_t,3,0)</a:t>
            </a: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canvas.itemconfig(my_t, fill='white')</a:t>
            </a: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  </a:t>
            </a: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canvas.bind_all('&lt;KeyPress-Up&gt;', movetriangle)</a:t>
            </a: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canvas.bind_all('&lt;KeyPress-Down&gt;', movetriangle)</a:t>
            </a: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canvas.bind_all('&lt;KeyPress-Left&gt;', movetriangle)</a:t>
            </a:r>
          </a:p>
          <a:p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canvas.bind_all('&lt;KeyPress-Right&gt;', movetriangle)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65D04DC6-FC8C-8A44-9CCD-328EB91AC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600" y="1653248"/>
            <a:ext cx="3935995" cy="2511109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750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19188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사용 예제 </a:t>
            </a:r>
            <a:r>
              <a:rPr lang="en-US" altLang="ko-KR" sz="3600" dirty="0"/>
              <a:t>(move)</a:t>
            </a:r>
            <a:endParaRPr lang="ko-KR" altLang="en-US" sz="3600" dirty="0"/>
          </a:p>
        </p:txBody>
      </p:sp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48" y="2245281"/>
            <a:ext cx="2552351" cy="264688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539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왜 </a:t>
            </a:r>
            <a:r>
              <a:rPr lang="ko-KR" altLang="en-US" sz="4000" dirty="0" err="1"/>
              <a:t>파이썬을</a:t>
            </a:r>
            <a:r>
              <a:rPr lang="ko-KR" altLang="en-US" sz="4000" dirty="0"/>
              <a:t> 활용하는가</a:t>
            </a:r>
            <a:r>
              <a:rPr lang="en-US" altLang="ko-KR" sz="4000" dirty="0"/>
              <a:t>?(2/2)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파이썬은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일반적인 목적으로 </a:t>
            </a:r>
            <a:r>
              <a:rPr lang="ko-KR" altLang="en-US" dirty="0" err="1"/>
              <a:t>인터프리트</a:t>
            </a:r>
            <a:r>
              <a:rPr lang="en-US" altLang="ko-KR" dirty="0"/>
              <a:t>(Interpret)</a:t>
            </a:r>
            <a:r>
              <a:rPr lang="ko-KR" altLang="en-US" dirty="0"/>
              <a:t>할 수 있는 고급 프로그래밍 언어</a:t>
            </a:r>
            <a:endParaRPr lang="en-US" altLang="ko-KR" dirty="0"/>
          </a:p>
          <a:p>
            <a:pPr lvl="1"/>
            <a:r>
              <a:rPr lang="ko-KR" altLang="en-US" dirty="0"/>
              <a:t>문법이 간단</a:t>
            </a:r>
            <a:endParaRPr lang="en-US" altLang="ko-KR" dirty="0"/>
          </a:p>
          <a:p>
            <a:pPr lvl="1"/>
            <a:r>
              <a:rPr lang="ko-KR" altLang="en-US" dirty="0" err="1"/>
              <a:t>가독성이</a:t>
            </a:r>
            <a:r>
              <a:rPr lang="ko-KR" altLang="en-US" dirty="0"/>
              <a:t> 좋음</a:t>
            </a:r>
            <a:endParaRPr lang="en-US" altLang="ko-KR" dirty="0"/>
          </a:p>
          <a:p>
            <a:pPr lvl="1"/>
            <a:r>
              <a:rPr lang="ko-KR" altLang="en-US" dirty="0"/>
              <a:t>종합적이고 큰 규모의 표준 라이브러리 제공</a:t>
            </a:r>
            <a:endParaRPr lang="en-US" altLang="ko-KR" dirty="0"/>
          </a:p>
          <a:p>
            <a:pPr lvl="1"/>
            <a:r>
              <a:rPr lang="ko-KR" altLang="en-US" dirty="0"/>
              <a:t>다양한 프로그래밍 패러다임 제공 </a:t>
            </a:r>
            <a:endParaRPr lang="en-US" altLang="ko-KR" dirty="0"/>
          </a:p>
          <a:p>
            <a:pPr lvl="2"/>
            <a:r>
              <a:rPr lang="ko-KR" altLang="en-US" dirty="0"/>
              <a:t>객체지향 언어</a:t>
            </a:r>
            <a:r>
              <a:rPr lang="en-US" altLang="ko-KR" dirty="0"/>
              <a:t>, </a:t>
            </a:r>
            <a:r>
              <a:rPr lang="ko-KR" altLang="en-US" dirty="0"/>
              <a:t>명령 지향 언어</a:t>
            </a:r>
            <a:r>
              <a:rPr lang="en-US" altLang="ko-KR" dirty="0"/>
              <a:t>, </a:t>
            </a:r>
            <a:r>
              <a:rPr lang="ko-KR" altLang="en-US" dirty="0"/>
              <a:t>함수형 프로그래밍 방식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2032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19188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사용 예제 </a:t>
            </a:r>
            <a:r>
              <a:rPr lang="en-US" altLang="ko-KR" sz="3600" dirty="0"/>
              <a:t>(draw)</a:t>
            </a:r>
            <a:endParaRPr lang="ko-KR" altLang="en-US" sz="36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28650" y="1766328"/>
            <a:ext cx="5636683" cy="4226841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873751" y="1780656"/>
            <a:ext cx="547060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import turtle</a:t>
            </a:r>
          </a:p>
          <a:p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wn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turtle.Screen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</a:t>
            </a:r>
          </a:p>
          <a:p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wn.bgcolor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(“light green")</a:t>
            </a:r>
          </a:p>
          <a:p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 =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turtle.Turtle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</a:t>
            </a:r>
          </a:p>
          <a:p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t.shape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("turtle")</a:t>
            </a:r>
          </a:p>
          <a:p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t.color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("pink")</a:t>
            </a:r>
          </a:p>
          <a:p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t.penup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               # This is new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size = 20</a:t>
            </a:r>
          </a:p>
          <a:p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for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 range(50):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t.stamp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            # Leave an impression on the canvas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size = size + 3         # Increase the size on every iteration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t.forward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(size)      # Move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tess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along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t.right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(24)            #  ...  and turn her</a:t>
            </a:r>
          </a:p>
          <a:p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591" y="1606774"/>
            <a:ext cx="3538923" cy="306876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0369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19188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사용 예제 </a:t>
            </a:r>
            <a:r>
              <a:rPr lang="en-US" altLang="ko-KR" sz="3600" dirty="0"/>
              <a:t>(web)</a:t>
            </a:r>
            <a:endParaRPr lang="ko-KR" altLang="en-US" sz="36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597956" y="1593142"/>
            <a:ext cx="4888444" cy="4767018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100"/>
          </a:p>
        </p:txBody>
      </p:sp>
      <p:sp>
        <p:nvSpPr>
          <p:cNvPr id="7" name="TextBox 6"/>
          <p:cNvSpPr txBox="1"/>
          <p:nvPr/>
        </p:nvSpPr>
        <p:spPr>
          <a:xfrm>
            <a:off x="780869" y="1664617"/>
            <a:ext cx="479966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from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tkinter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import *</a:t>
            </a:r>
          </a:p>
          <a:p>
            <a:pPr>
              <a:lnSpc>
                <a:spcPct val="100000"/>
              </a:lnSpc>
            </a:pP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def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NewFile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:</a:t>
            </a:r>
          </a:p>
          <a:p>
            <a:pPr>
              <a:lnSpc>
                <a:spcPct val="100000"/>
              </a:lnSpc>
            </a:pP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print("New File!")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def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OpenFile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:</a:t>
            </a:r>
          </a:p>
          <a:p>
            <a:pPr>
              <a:lnSpc>
                <a:spcPct val="100000"/>
              </a:lnSpc>
            </a:pP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print(“Open File!”)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def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About() :</a:t>
            </a:r>
          </a:p>
          <a:p>
            <a:pPr>
              <a:lnSpc>
                <a:spcPct val="100000"/>
              </a:lnSpc>
            </a:pP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print("This is a simple example of a menu")</a:t>
            </a:r>
          </a:p>
          <a:p>
            <a:pPr>
              <a:lnSpc>
                <a:spcPct val="100000"/>
              </a:lnSpc>
            </a:pP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</a:p>
          <a:p>
            <a:pPr>
              <a:lnSpc>
                <a:spcPct val="100000"/>
              </a:lnSpc>
            </a:pP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root =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Tk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menu = Menu(root)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root.config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(menu=menu)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filemenu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Menu(menu)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menu.add_cascade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(label="File", menu=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filemenu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filemenu.add_command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(label="New", command=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NewFile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filemenu.add_command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(label="Open...“, command=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OpenFile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filemenu.add_separator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filemenu.add_command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(label="Exit", command=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root.quit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helpmenu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Menu(menu)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menu.add_cascade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(label="Help", menu=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helpmenu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helpmenu.add_command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(label="About...", command=About)</a:t>
            </a:r>
          </a:p>
          <a:p>
            <a:pPr>
              <a:lnSpc>
                <a:spcPct val="100000"/>
              </a:lnSpc>
            </a:pP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mainloop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0980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19188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사용 예제 </a:t>
            </a:r>
            <a:r>
              <a:rPr lang="en-US" altLang="ko-KR" sz="3600" dirty="0"/>
              <a:t>(file Input Output)</a:t>
            </a:r>
            <a:endParaRPr lang="ko-KR" altLang="en-US" sz="3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97956" y="1593142"/>
            <a:ext cx="4888444" cy="4767018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100"/>
          </a:p>
        </p:txBody>
      </p:sp>
      <p:sp>
        <p:nvSpPr>
          <p:cNvPr id="8" name="직사각형 7"/>
          <p:cNvSpPr/>
          <p:nvPr/>
        </p:nvSpPr>
        <p:spPr>
          <a:xfrm>
            <a:off x="914400" y="1905206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inf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open('poem.txt', 'r')</a:t>
            </a:r>
          </a:p>
          <a:p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NumWord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[]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for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 range(9):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fline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inf.readline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flist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dirty="0" err="1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fline.split</a:t>
            </a:r>
            <a:r>
              <a:rPr lang="en-US" altLang="ko-KR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en-US" altLang="ko-KR" dirty="0" err="1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NumWord.append</a:t>
            </a:r>
            <a:r>
              <a:rPr lang="en-US" altLang="ko-KR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dirty="0" err="1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len</a:t>
            </a:r>
            <a:r>
              <a:rPr lang="en-US" altLang="ko-KR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dirty="0" err="1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flist</a:t>
            </a:r>
            <a:r>
              <a:rPr lang="en-US" altLang="ko-KR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))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</a:p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print(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NumWord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inf.close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</a:t>
            </a:r>
          </a:p>
          <a:p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2254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IDLE </a:t>
            </a:r>
            <a:r>
              <a:rPr lang="ko-KR" altLang="en-US" dirty="0"/>
              <a:t>처음으로 사용해 보기</a:t>
            </a:r>
            <a:endParaRPr lang="en-US" altLang="ko-KR" dirty="0"/>
          </a:p>
          <a:p>
            <a:pPr lvl="1"/>
            <a:r>
              <a:rPr lang="ko-KR" altLang="en-US" dirty="0"/>
              <a:t>상호작용 모드</a:t>
            </a:r>
            <a:endParaRPr lang="en-US" altLang="ko-KR" dirty="0"/>
          </a:p>
          <a:p>
            <a:pPr lvl="1"/>
            <a:r>
              <a:rPr lang="ko-KR" altLang="en-US" dirty="0"/>
              <a:t>스크립트 모드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9442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 달성 질문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IDLE</a:t>
            </a:r>
            <a:r>
              <a:rPr lang="ko-KR" altLang="en-US" dirty="0"/>
              <a:t> 상호작용 방식과 스크립트 모드의 차이점을 설명하시오</a:t>
            </a:r>
            <a:endParaRPr lang="en-US" altLang="ko-KR" dirty="0"/>
          </a:p>
          <a:p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파일을 클릭하면 </a:t>
            </a:r>
            <a:r>
              <a:rPr lang="en-US" altLang="ko-KR" dirty="0"/>
              <a:t>IDLE</a:t>
            </a:r>
            <a:r>
              <a:rPr lang="ko-KR" altLang="en-US" dirty="0"/>
              <a:t>와 바로 연결되지 않는다</a:t>
            </a:r>
            <a:r>
              <a:rPr lang="en-US" altLang="ko-KR" dirty="0"/>
              <a:t>. </a:t>
            </a:r>
            <a:r>
              <a:rPr lang="ko-KR" altLang="en-US" dirty="0"/>
              <a:t>어떻게 하여야 연결이 되는지 말해보세요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5780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395848"/>
            <a:ext cx="9144000" cy="1900238"/>
          </a:xfrm>
          <a:prstGeom prst="rect">
            <a:avLst/>
          </a:prstGeom>
          <a:solidFill>
            <a:srgbClr val="1538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014" y="2726357"/>
            <a:ext cx="6319789" cy="1367882"/>
          </a:xfrm>
        </p:spPr>
        <p:txBody>
          <a:bodyPr anchor="ctr">
            <a:no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</a:rPr>
              <a:t>anaconda </a:t>
            </a:r>
            <a:r>
              <a:rPr lang="ko-KR" altLang="en-US" sz="4400" b="1" dirty="0">
                <a:solidFill>
                  <a:schemeClr val="bg1"/>
                </a:solidFill>
              </a:rPr>
              <a:t>설치와 실행</a:t>
            </a:r>
            <a:br>
              <a:rPr lang="en-US" altLang="ko-KR" sz="4400" b="1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  <a:r>
              <a:rPr lang="en-US" altLang="ko-KR" sz="2400" b="1" dirty="0">
                <a:solidFill>
                  <a:schemeClr val="bg1"/>
                </a:solidFill>
              </a:rPr>
              <a:t>_02_04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962361"/>
            <a:ext cx="621196" cy="658416"/>
          </a:xfrm>
          <a:prstGeom prst="rect">
            <a:avLst/>
          </a:prstGeom>
          <a:solidFill>
            <a:srgbClr val="2A6F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F090B3DF-7F87-CC84-56DC-603D50E7C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846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anaconda</a:t>
            </a:r>
            <a:r>
              <a:rPr lang="ko-KR" altLang="en-US" dirty="0"/>
              <a:t>를 설치하기</a:t>
            </a:r>
            <a:endParaRPr lang="en-US" altLang="ko-KR" dirty="0"/>
          </a:p>
          <a:p>
            <a:r>
              <a:rPr lang="ko-KR" altLang="en-US" dirty="0"/>
              <a:t>설치 예제 실행해 보기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3830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anaconda, </a:t>
            </a:r>
            <a:r>
              <a:rPr lang="ko-KR" altLang="en-US" dirty="0"/>
              <a:t>설치 과정</a:t>
            </a:r>
            <a:r>
              <a:rPr lang="en-US" altLang="ko-KR" dirty="0"/>
              <a:t>(1/5)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https://www.anaconda.com/products/individual</a:t>
            </a:r>
            <a:r>
              <a:rPr lang="en-US" altLang="ko-KR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268FCD-A081-E844-8B36-3D1131CB23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48" y="2664230"/>
            <a:ext cx="6007234" cy="3377617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253645A8-3092-3145-9A2B-8A629D243C3A}"/>
              </a:ext>
            </a:extLst>
          </p:cNvPr>
          <p:cNvSpPr/>
          <p:nvPr/>
        </p:nvSpPr>
        <p:spPr>
          <a:xfrm>
            <a:off x="5059653" y="4735213"/>
            <a:ext cx="1406191" cy="201882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567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anaconda, </a:t>
            </a:r>
            <a:r>
              <a:rPr lang="ko-KR" altLang="en-US" dirty="0"/>
              <a:t>설치 과정</a:t>
            </a:r>
            <a:r>
              <a:rPr lang="en-US" altLang="ko-KR" dirty="0"/>
              <a:t>(2/5)</a:t>
            </a:r>
            <a:endParaRPr lang="ko-KR" altLang="en-US" dirty="0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ACE83901-67AB-A142-AF60-0169CEC4D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20" y="1869822"/>
            <a:ext cx="4526087" cy="3565192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1186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anaconda, </a:t>
            </a:r>
            <a:r>
              <a:rPr lang="ko-KR" altLang="en-US" dirty="0"/>
              <a:t>설치 과정</a:t>
            </a:r>
            <a:r>
              <a:rPr lang="en-US" altLang="ko-KR" dirty="0"/>
              <a:t>(3/5)</a:t>
            </a:r>
            <a:endParaRPr lang="ko-KR" altLang="en-US" dirty="0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4057682B-F25F-E84F-A0A8-3AA6C1A7D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38" y="1977482"/>
            <a:ext cx="4578790" cy="3560262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619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프로그래밍</a:t>
            </a:r>
            <a:r>
              <a:rPr lang="en-US" altLang="ko-KR" sz="3200" dirty="0"/>
              <a:t> </a:t>
            </a:r>
            <a:r>
              <a:rPr lang="ko-KR" altLang="en-US" sz="3200" dirty="0"/>
              <a:t>언어</a:t>
            </a:r>
            <a:r>
              <a:rPr lang="en-US" altLang="ko-KR" sz="3200" dirty="0"/>
              <a:t>, </a:t>
            </a:r>
            <a:r>
              <a:rPr lang="ko-KR" altLang="en-US" sz="3200" dirty="0"/>
              <a:t> 개발자</a:t>
            </a:r>
            <a:r>
              <a:rPr lang="en-US" altLang="ko-KR" sz="3200" dirty="0"/>
              <a:t> </a:t>
            </a:r>
            <a:r>
              <a:rPr lang="ko-KR" altLang="en-US" sz="3200" dirty="0" err="1"/>
              <a:t>활용빈도</a:t>
            </a:r>
            <a:r>
              <a:rPr lang="en-US" altLang="ko-KR" sz="3200" dirty="0"/>
              <a:t>(2022</a:t>
            </a:r>
            <a:r>
              <a:rPr lang="ko-KR" altLang="en-US" sz="3200" dirty="0"/>
              <a:t>년 </a:t>
            </a:r>
            <a:r>
              <a:rPr lang="en-US" altLang="ko-KR" sz="3200" dirty="0"/>
              <a:t>12</a:t>
            </a:r>
            <a:r>
              <a:rPr lang="ko-KR" altLang="en-US" sz="3200" dirty="0"/>
              <a:t>월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TIOBE(measure Your Software Code Quality)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sz="1800" dirty="0"/>
              <a:t>Source </a:t>
            </a:r>
            <a:r>
              <a:rPr lang="en-US" altLang="ko-KR" sz="1800" dirty="0">
                <a:hlinkClick r:id="rId3"/>
              </a:rPr>
              <a:t>https://www.tiobe.com/tiobe-index/</a:t>
            </a:r>
            <a:endParaRPr lang="en-US" altLang="ko-KR" sz="1800" dirty="0"/>
          </a:p>
          <a:p>
            <a:pPr lvl="1"/>
            <a:r>
              <a:rPr lang="en-US" altLang="ko-KR" sz="1800" dirty="0"/>
              <a:t>The TIOBE Programming Community index is an indicator of the popularity of programming languages. The index is updated once a month. </a:t>
            </a:r>
          </a:p>
          <a:p>
            <a:pPr lvl="1"/>
            <a:r>
              <a:rPr lang="en-US" altLang="ko-KR" sz="1800" dirty="0"/>
              <a:t>The ratings are based on the number of skilled engineers world-wide, courses and third party vendors. </a:t>
            </a:r>
          </a:p>
        </p:txBody>
      </p:sp>
      <p:pic>
        <p:nvPicPr>
          <p:cNvPr id="2049" name="Picture 1" descr="chan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9056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anaconda, </a:t>
            </a:r>
            <a:r>
              <a:rPr lang="ko-KR" altLang="en-US" dirty="0"/>
              <a:t>설치 과정</a:t>
            </a:r>
            <a:r>
              <a:rPr lang="en-US" altLang="ko-KR" dirty="0"/>
              <a:t>(4/5)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A938E1-D1FD-0943-ADEA-8D41E244BD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84" y="1929296"/>
            <a:ext cx="3841078" cy="299940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29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anaconda, </a:t>
            </a:r>
            <a:r>
              <a:rPr lang="ko-KR" altLang="en-US" dirty="0"/>
              <a:t>설치 과정</a:t>
            </a:r>
            <a:r>
              <a:rPr lang="en-US" altLang="ko-KR" dirty="0"/>
              <a:t>(5/5)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B6409F-5A1F-9142-955E-5BE67BE3D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0" y="1666657"/>
            <a:ext cx="4310273" cy="333809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1451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notebook </a:t>
            </a:r>
            <a:r>
              <a:rPr lang="ko-KR" altLang="en-US" dirty="0"/>
              <a:t>실행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57" y="1914208"/>
            <a:ext cx="4255122" cy="4032090"/>
          </a:xfrm>
        </p:spPr>
      </p:pic>
      <p:sp>
        <p:nvSpPr>
          <p:cNvPr id="5" name="모서리가 둥근 직사각형 4"/>
          <p:cNvSpPr/>
          <p:nvPr/>
        </p:nvSpPr>
        <p:spPr>
          <a:xfrm>
            <a:off x="4803112" y="3074797"/>
            <a:ext cx="591472" cy="2699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cxnSpLocks/>
            <a:stCxn id="5" idx="3"/>
          </p:cNvCxnSpPr>
          <p:nvPr/>
        </p:nvCxnSpPr>
        <p:spPr>
          <a:xfrm flipV="1">
            <a:off x="5394584" y="2753248"/>
            <a:ext cx="1709601" cy="4565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104185" y="2568582"/>
            <a:ext cx="64633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실행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9541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892AE79-1A8A-BF47-ADCE-230E8B5E7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21" y="2323163"/>
            <a:ext cx="7930557" cy="3745462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8922337" cy="1400530"/>
          </a:xfrm>
        </p:spPr>
        <p:txBody>
          <a:bodyPr/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notebook </a:t>
            </a:r>
            <a:r>
              <a:rPr lang="ko-KR" altLang="en-US" dirty="0"/>
              <a:t>사용하기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0A4A418-A9FF-714F-897A-EF977A4B5B3B}"/>
              </a:ext>
            </a:extLst>
          </p:cNvPr>
          <p:cNvSpPr/>
          <p:nvPr/>
        </p:nvSpPr>
        <p:spPr>
          <a:xfrm>
            <a:off x="7853819" y="3253635"/>
            <a:ext cx="475989" cy="282779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294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8922337" cy="1400530"/>
          </a:xfrm>
        </p:spPr>
        <p:txBody>
          <a:bodyPr/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notebook </a:t>
            </a:r>
            <a:r>
              <a:rPr lang="ko-KR" altLang="en-US" dirty="0"/>
              <a:t>사용하기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1CDB6A7B-0821-4F49-AD9C-49AA6445B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09" y="1995948"/>
            <a:ext cx="8473757" cy="3280524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2981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8922337" cy="1400530"/>
          </a:xfrm>
        </p:spPr>
        <p:txBody>
          <a:bodyPr/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notebook </a:t>
            </a:r>
            <a:r>
              <a:rPr lang="ko-KR" altLang="en-US" dirty="0"/>
              <a:t>사용하기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pic>
        <p:nvPicPr>
          <p:cNvPr id="11" name="내용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58190AB9-CBD1-164B-9E08-D21897C0E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14" y="1660924"/>
            <a:ext cx="6419022" cy="4209878"/>
          </a:xfrm>
        </p:spPr>
      </p:pic>
      <p:sp>
        <p:nvSpPr>
          <p:cNvPr id="3" name="모서리가 둥근 직사각형 2"/>
          <p:cNvSpPr/>
          <p:nvPr/>
        </p:nvSpPr>
        <p:spPr>
          <a:xfrm>
            <a:off x="3494526" y="2424922"/>
            <a:ext cx="663192" cy="391885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</p:cNvCxnSpPr>
          <p:nvPr/>
        </p:nvCxnSpPr>
        <p:spPr>
          <a:xfrm flipV="1">
            <a:off x="4157718" y="1776130"/>
            <a:ext cx="2599287" cy="844735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99982" y="1623646"/>
            <a:ext cx="64633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25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anaconda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/>
              <a:t>anaconda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2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 달성 질문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설치는 잘 되었는가</a:t>
            </a:r>
            <a:r>
              <a:rPr lang="en-US" altLang="ko-KR" dirty="0"/>
              <a:t>?</a:t>
            </a:r>
          </a:p>
          <a:p>
            <a:r>
              <a:rPr lang="en-US" altLang="ko-KR" dirty="0" err="1"/>
              <a:t>Jupyter</a:t>
            </a:r>
            <a:r>
              <a:rPr lang="en-US" altLang="ko-KR" dirty="0"/>
              <a:t> notebook </a:t>
            </a:r>
            <a:r>
              <a:rPr lang="ko-KR" altLang="en-US" dirty="0"/>
              <a:t>사용시 실행은 어떻게 할까요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8851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395848"/>
            <a:ext cx="9144000" cy="1900238"/>
          </a:xfrm>
          <a:prstGeom prst="rect">
            <a:avLst/>
          </a:prstGeom>
          <a:solidFill>
            <a:srgbClr val="1538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6896" y="2689665"/>
            <a:ext cx="6432523" cy="1367882"/>
          </a:xfrm>
        </p:spPr>
        <p:txBody>
          <a:bodyPr anchor="ctr">
            <a:noAutofit/>
          </a:bodyPr>
          <a:lstStyle/>
          <a:p>
            <a:pPr algn="r"/>
            <a:r>
              <a:rPr lang="ko-KR" altLang="en-US" sz="4400" b="1" dirty="0">
                <a:solidFill>
                  <a:schemeClr val="bg1"/>
                </a:solidFill>
              </a:rPr>
              <a:t>간단한 코드 따라 해 보기</a:t>
            </a:r>
            <a:br>
              <a:rPr lang="en-US" altLang="ko-KR" sz="4400" b="1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  <a:r>
              <a:rPr lang="en-US" altLang="ko-KR" sz="2400" b="1" dirty="0">
                <a:solidFill>
                  <a:schemeClr val="bg1"/>
                </a:solidFill>
              </a:rPr>
              <a:t>_03_01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15492" y="4945282"/>
            <a:ext cx="2818130" cy="1367882"/>
          </a:xfrm>
        </p:spPr>
        <p:txBody>
          <a:bodyPr anchor="b">
            <a:normAutofit/>
          </a:bodyPr>
          <a:lstStyle/>
          <a:p>
            <a:pPr algn="r"/>
            <a:r>
              <a:rPr lang="ko-KR" altLang="en-US" sz="2000" dirty="0">
                <a:solidFill>
                  <a:schemeClr val="tx1"/>
                </a:solidFill>
              </a:rPr>
              <a:t>한 동 대 학 교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r"/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김경미 교수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7902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간단한 코딩 따라 해 보기</a:t>
            </a:r>
            <a:endParaRPr lang="en-US" altLang="ko-KR" dirty="0"/>
          </a:p>
          <a:p>
            <a:r>
              <a:rPr lang="ko-KR" altLang="en-US" dirty="0"/>
              <a:t>상호작용 방식과 스크립트 방식의 코딩 차이를 이해하기</a:t>
            </a:r>
            <a:endParaRPr lang="en-US" altLang="ko-KR" dirty="0"/>
          </a:p>
          <a:p>
            <a:r>
              <a:rPr lang="en-US" altLang="ko-KR" dirty="0"/>
              <a:t>print</a:t>
            </a:r>
            <a:r>
              <a:rPr lang="ko-KR" altLang="en-US" dirty="0"/>
              <a:t>문 활용하기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171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프로그래밍</a:t>
            </a:r>
            <a:r>
              <a:rPr lang="en-US" altLang="ko-KR" sz="3200" dirty="0"/>
              <a:t> </a:t>
            </a:r>
            <a:r>
              <a:rPr lang="ko-KR" altLang="en-US" sz="3200" dirty="0"/>
              <a:t>언어</a:t>
            </a:r>
            <a:r>
              <a:rPr lang="en-US" altLang="ko-KR" sz="3200" dirty="0"/>
              <a:t>, </a:t>
            </a:r>
            <a:r>
              <a:rPr lang="ko-KR" altLang="en-US" sz="3200" dirty="0"/>
              <a:t> 개발자</a:t>
            </a:r>
            <a:r>
              <a:rPr lang="en-US" altLang="ko-KR" sz="3200" dirty="0"/>
              <a:t> </a:t>
            </a:r>
            <a:r>
              <a:rPr lang="ko-KR" altLang="en-US" sz="3200" dirty="0" err="1"/>
              <a:t>활용빈도</a:t>
            </a:r>
            <a:r>
              <a:rPr lang="en-US" altLang="ko-KR" sz="3200" dirty="0"/>
              <a:t>(2022</a:t>
            </a:r>
            <a:r>
              <a:rPr lang="ko-KR" altLang="en-US" sz="3200" dirty="0"/>
              <a:t>년 </a:t>
            </a:r>
            <a:r>
              <a:rPr lang="en-US" altLang="ko-KR" sz="3200" dirty="0"/>
              <a:t>12</a:t>
            </a:r>
            <a:r>
              <a:rPr lang="ko-KR" altLang="en-US" sz="3200" dirty="0"/>
              <a:t>월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2049" name="Picture 1" descr="chan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698614"/>
              </p:ext>
            </p:extLst>
          </p:nvPr>
        </p:nvGraphicFramePr>
        <p:xfrm>
          <a:off x="628650" y="1740825"/>
          <a:ext cx="8021863" cy="469825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11512">
                  <a:extLst>
                    <a:ext uri="{9D8B030D-6E8A-4147-A177-3AD203B41FA5}">
                      <a16:colId xmlns:a16="http://schemas.microsoft.com/office/drawing/2014/main" val="1242127158"/>
                    </a:ext>
                  </a:extLst>
                </a:gridCol>
                <a:gridCol w="1178527">
                  <a:extLst>
                    <a:ext uri="{9D8B030D-6E8A-4147-A177-3AD203B41FA5}">
                      <a16:colId xmlns:a16="http://schemas.microsoft.com/office/drawing/2014/main" val="3329021151"/>
                    </a:ext>
                  </a:extLst>
                </a:gridCol>
                <a:gridCol w="1332956">
                  <a:extLst>
                    <a:ext uri="{9D8B030D-6E8A-4147-A177-3AD203B41FA5}">
                      <a16:colId xmlns:a16="http://schemas.microsoft.com/office/drawing/2014/main" val="3313606559"/>
                    </a:ext>
                  </a:extLst>
                </a:gridCol>
                <a:gridCol w="1387648">
                  <a:extLst>
                    <a:ext uri="{9D8B030D-6E8A-4147-A177-3AD203B41FA5}">
                      <a16:colId xmlns:a16="http://schemas.microsoft.com/office/drawing/2014/main" val="3948655027"/>
                    </a:ext>
                  </a:extLst>
                </a:gridCol>
                <a:gridCol w="1278264">
                  <a:extLst>
                    <a:ext uri="{9D8B030D-6E8A-4147-A177-3AD203B41FA5}">
                      <a16:colId xmlns:a16="http://schemas.microsoft.com/office/drawing/2014/main" val="2323026006"/>
                    </a:ext>
                  </a:extLst>
                </a:gridCol>
                <a:gridCol w="1332956">
                  <a:extLst>
                    <a:ext uri="{9D8B030D-6E8A-4147-A177-3AD203B41FA5}">
                      <a16:colId xmlns:a16="http://schemas.microsoft.com/office/drawing/2014/main" val="91956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dirty="0">
                          <a:effectLst/>
                        </a:rPr>
                        <a:t>Programming Language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dirty="0">
                          <a:effectLst/>
                        </a:rPr>
                        <a:t>Ratings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dirty="0">
                          <a:effectLst/>
                        </a:rPr>
                        <a:t>Change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dirty="0">
                          <a:effectLst/>
                        </a:rPr>
                        <a:t>Programming Language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dirty="0">
                          <a:effectLst/>
                        </a:rPr>
                        <a:t>Ratings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dirty="0">
                          <a:effectLst/>
                        </a:rPr>
                        <a:t>Change</a:t>
                      </a:r>
                    </a:p>
                  </a:txBody>
                  <a:tcPr marL="76200" marR="76200" marT="76200" marB="76200" anchor="b"/>
                </a:tc>
                <a:extLst>
                  <a:ext uri="{0D108BD9-81ED-4DB2-BD59-A6C34878D82A}">
                    <a16:rowId xmlns:a16="http://schemas.microsoft.com/office/drawing/2014/main" val="3304030010"/>
                  </a:ext>
                </a:extLst>
              </a:tr>
              <a:tr h="380258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Python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16.66%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rgbClr val="C00000"/>
                          </a:solidFill>
                          <a:effectLst/>
                        </a:rPr>
                        <a:t>+3.76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R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1.25%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-0.34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135441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16.56%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rgbClr val="C00000"/>
                          </a:solidFill>
                          <a:effectLst/>
                        </a:rPr>
                        <a:t>+4.77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Go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1.15%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+0.20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884929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C++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11.94%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rgbClr val="C00000"/>
                          </a:solidFill>
                          <a:effectLst/>
                        </a:rPr>
                        <a:t>+4.21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Classic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effectLst/>
                        </a:rPr>
                        <a:t> VB</a:t>
                      </a:r>
                      <a:endParaRPr lang="en-US" altLang="ko-KR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1.15%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-0.13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00977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Java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11.82%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rgbClr val="C00000"/>
                          </a:solidFill>
                          <a:effectLst/>
                        </a:rPr>
                        <a:t>+1.70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MATLAB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0.95%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rgbClr val="C00000"/>
                          </a:solidFill>
                          <a:effectLst/>
                        </a:rPr>
                        <a:t>+0.03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601570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C#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4.92%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-1.48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Swift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0.91%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-0.86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5380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</a:rPr>
                        <a:t>Visual Basic 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3.94%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-1.46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Delphi/Object Pascal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0.85%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-0.30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140789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JavaScript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3.19%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rgbClr val="C00000"/>
                          </a:solidFill>
                          <a:effectLst/>
                        </a:rPr>
                        <a:t>+0.90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Ruby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0.81%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-0.35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18404448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SQL</a:t>
                      </a:r>
                      <a:endParaRPr lang="en-US" sz="14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2.22%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+0.43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Perl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0.78%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-0.18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41346647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lvl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</a:rPr>
                        <a:t>Assembly language 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1.87%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-0.38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Objective-C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0.71%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+0.29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72587406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PHP</a:t>
                      </a:r>
                      <a:endParaRPr lang="ko-KR" altLang="en-US" sz="1400" dirty="0"/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effectLst/>
                        </a:rPr>
                        <a:t>1.62%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rgbClr val="C00000"/>
                          </a:solidFill>
                          <a:effectLst/>
                        </a:rPr>
                        <a:t>+0.12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Rust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</a:rPr>
                        <a:t>0.68%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+0.23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997023180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32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상호작용 방식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자신의 소속과 이름을 화면에 출력한다</a:t>
            </a:r>
            <a:endParaRPr lang="en-US" altLang="ko-KR" dirty="0"/>
          </a:p>
          <a:p>
            <a:r>
              <a:rPr lang="en-US" altLang="ko-KR" dirty="0"/>
              <a:t>print()</a:t>
            </a:r>
            <a:r>
              <a:rPr lang="ko-KR" altLang="en-US" dirty="0"/>
              <a:t>를 사용한다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1423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1, </a:t>
            </a:r>
            <a:r>
              <a:rPr lang="ko-KR" altLang="en-US" dirty="0"/>
              <a:t>코드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81</a:t>
            </a:fld>
            <a:endParaRPr lang="ko-KR" altLang="en-US"/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17" y="1947064"/>
            <a:ext cx="8316486" cy="26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336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상호작용 방식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더하기연산과 곱하기 연산을 시도해 본다</a:t>
            </a:r>
            <a:endParaRPr lang="en-US" altLang="ko-KR" dirty="0"/>
          </a:p>
          <a:p>
            <a:r>
              <a:rPr lang="ko-KR" altLang="en-US" dirty="0"/>
              <a:t>더하기는 </a:t>
            </a:r>
            <a:r>
              <a:rPr lang="en-US" altLang="ko-KR" dirty="0"/>
              <a:t>‘+’, </a:t>
            </a:r>
            <a:r>
              <a:rPr lang="ko-KR" altLang="en-US" dirty="0"/>
              <a:t>곱하기는 </a:t>
            </a:r>
            <a:r>
              <a:rPr lang="en-US" altLang="ko-KR" dirty="0"/>
              <a:t>‘*’ </a:t>
            </a:r>
            <a:r>
              <a:rPr lang="ko-KR" altLang="en-US" dirty="0"/>
              <a:t>기호를 사용한다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상호작용 방식에서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수식은</a:t>
            </a:r>
            <a:r>
              <a:rPr lang="en-US" altLang="ko-KR" dirty="0"/>
              <a:t> print()</a:t>
            </a:r>
            <a:r>
              <a:rPr lang="ko-KR" altLang="en-US" dirty="0"/>
              <a:t>를 사용하지 않아도 결과가 나타난다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171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2, </a:t>
            </a:r>
            <a:r>
              <a:rPr lang="ko-KR" altLang="en-US" dirty="0"/>
              <a:t>코드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83</a:t>
            </a:fld>
            <a:endParaRPr lang="ko-KR" altLang="en-US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62" y="1666629"/>
            <a:ext cx="8240275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010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스크립트 방식</a:t>
            </a:r>
            <a:endParaRPr lang="en-US" altLang="ko-KR" dirty="0"/>
          </a:p>
          <a:p>
            <a:r>
              <a:rPr lang="ko-KR" altLang="en-US" dirty="0"/>
              <a:t>메뉴 </a:t>
            </a:r>
            <a:r>
              <a:rPr lang="en-US" altLang="ko-KR" dirty="0"/>
              <a:t>file-New file</a:t>
            </a:r>
            <a:r>
              <a:rPr lang="ko-KR" altLang="en-US" dirty="0"/>
              <a:t>를 선택한 후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연습문제 </a:t>
            </a:r>
            <a:r>
              <a:rPr lang="en-US" altLang="ko-KR" dirty="0"/>
              <a:t>01, 02</a:t>
            </a:r>
            <a:r>
              <a:rPr lang="ko-KR" altLang="en-US" dirty="0"/>
              <a:t> 내용을 입력하여</a:t>
            </a:r>
            <a:endParaRPr lang="en-US" altLang="ko-KR" dirty="0"/>
          </a:p>
          <a:p>
            <a:r>
              <a:rPr lang="ko-KR" altLang="en-US" dirty="0" err="1"/>
              <a:t>화일이름</a:t>
            </a:r>
            <a:r>
              <a:rPr lang="ko-KR" altLang="en-US" dirty="0"/>
              <a:t> </a:t>
            </a:r>
            <a:r>
              <a:rPr lang="en-US" altLang="ko-KR" dirty="0"/>
              <a:t>‘firstcode.py’</a:t>
            </a:r>
            <a:r>
              <a:rPr lang="ko-KR" altLang="en-US" dirty="0"/>
              <a:t>로 저장한다</a:t>
            </a:r>
            <a:endParaRPr lang="en-US" altLang="ko-KR" dirty="0"/>
          </a:p>
          <a:p>
            <a:r>
              <a:rPr lang="ko-KR" altLang="en-US" dirty="0"/>
              <a:t>실행해 본다</a:t>
            </a:r>
            <a:r>
              <a:rPr lang="en-US" altLang="ko-KR" dirty="0"/>
              <a:t>(F5 key </a:t>
            </a:r>
            <a:r>
              <a:rPr lang="ko-KR" altLang="en-US" dirty="0"/>
              <a:t>누르면 실행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상호작용 방식과 스크립트 방식의 차이가 무엇인가요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0063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3, </a:t>
            </a:r>
            <a:r>
              <a:rPr lang="ko-KR" altLang="en-US" dirty="0"/>
              <a:t>코드와 결과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28" y="1671643"/>
            <a:ext cx="3894157" cy="1844200"/>
          </a:xfr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373" y="2414423"/>
            <a:ext cx="6463747" cy="975352"/>
          </a:xfrm>
          <a:prstGeom prst="rect">
            <a:avLst/>
          </a:prstGeo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2" y="4137000"/>
            <a:ext cx="3762366" cy="1690125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373" y="4972123"/>
            <a:ext cx="6308155" cy="139886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521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스크립트 방식 </a:t>
            </a:r>
            <a:endParaRPr lang="en-US" altLang="ko-KR"/>
          </a:p>
          <a:p>
            <a:r>
              <a:rPr lang="ko-KR" altLang="en-US"/>
              <a:t>다음</a:t>
            </a:r>
            <a:r>
              <a:rPr lang="en-US" altLang="ko-KR"/>
              <a:t> </a:t>
            </a:r>
            <a:r>
              <a:rPr lang="ko-KR" altLang="en-US"/>
              <a:t>코드를 그대로 입력한 후</a:t>
            </a:r>
            <a:r>
              <a:rPr lang="en-US" altLang="ko-KR"/>
              <a:t>, </a:t>
            </a:r>
            <a:r>
              <a:rPr lang="ko-KR" altLang="en-US"/>
              <a:t>실행 해 본다</a:t>
            </a:r>
            <a:endParaRPr lang="en-US" altLang="ko-KR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1034595" y="3010658"/>
            <a:ext cx="6638414" cy="3340446"/>
          </a:xfrm>
          <a:prstGeom prst="roundRect">
            <a:avLst>
              <a:gd name="adj" fmla="val 12000"/>
            </a:avLst>
          </a:prstGeom>
          <a:solidFill>
            <a:schemeClr val="bg1"/>
          </a:solidFill>
          <a:ln w="1905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1260523" y="3047617"/>
            <a:ext cx="6240073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## filename: iftest.py</a:t>
            </a:r>
          </a:p>
          <a:p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age = 25</a:t>
            </a:r>
          </a:p>
          <a:p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if age &gt; 65 :</a:t>
            </a:r>
          </a:p>
          <a:p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print("senior")</a:t>
            </a:r>
          </a:p>
          <a:p>
            <a:r>
              <a:rPr lang="en-US" altLang="ko-KR" sz="20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elif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age &gt; 20 :</a:t>
            </a:r>
          </a:p>
          <a:p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print(“adult")</a:t>
            </a:r>
          </a:p>
          <a:p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else :</a:t>
            </a:r>
          </a:p>
          <a:p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print("young")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5410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4, </a:t>
            </a:r>
            <a:r>
              <a:rPr lang="ko-KR" altLang="en-US" dirty="0"/>
              <a:t>코드와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32" y="1827575"/>
            <a:ext cx="3886224" cy="2155385"/>
          </a:xfr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32" y="4399767"/>
            <a:ext cx="7820545" cy="76964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4095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4</a:t>
            </a:r>
            <a:r>
              <a:rPr lang="ko-KR" altLang="en-US" dirty="0"/>
              <a:t>에서 </a:t>
            </a:r>
            <a:r>
              <a:rPr lang="en-US" altLang="ko-KR" dirty="0"/>
              <a:t>age</a:t>
            </a:r>
            <a:r>
              <a:rPr lang="ko-KR" altLang="en-US" dirty="0"/>
              <a:t>를 코드에서 설정했다면</a:t>
            </a:r>
            <a:endParaRPr lang="en-US" altLang="ko-KR" dirty="0"/>
          </a:p>
          <a:p>
            <a:pPr lvl="1"/>
            <a:r>
              <a:rPr lang="ko-KR" altLang="en-US" dirty="0"/>
              <a:t>이번에는 </a:t>
            </a:r>
            <a:r>
              <a:rPr lang="en-US" altLang="ko-KR" dirty="0"/>
              <a:t>age</a:t>
            </a:r>
            <a:r>
              <a:rPr lang="ko-KR" altLang="en-US" dirty="0"/>
              <a:t>를 입력 받는다</a:t>
            </a:r>
            <a:endParaRPr lang="en-US" altLang="ko-KR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1200761" y="3164265"/>
            <a:ext cx="6691927" cy="3084141"/>
          </a:xfrm>
          <a:prstGeom prst="roundRect">
            <a:avLst>
              <a:gd name="adj" fmla="val 12000"/>
            </a:avLst>
          </a:prstGeom>
          <a:solidFill>
            <a:schemeClr val="bg1"/>
          </a:solidFill>
          <a:ln w="1905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1426689" y="3201224"/>
            <a:ext cx="6240073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## filename: iftest2.py</a:t>
            </a:r>
          </a:p>
          <a:p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age = </a:t>
            </a:r>
            <a:r>
              <a:rPr lang="en-US" altLang="ko-KR" sz="20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(input(“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나이를 입력하세요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))</a:t>
            </a:r>
          </a:p>
          <a:p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if age &gt; 65 :</a:t>
            </a:r>
          </a:p>
          <a:p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print("senior")</a:t>
            </a:r>
          </a:p>
          <a:p>
            <a:r>
              <a:rPr lang="en-US" altLang="ko-KR" sz="20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elif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age &gt; 20 :</a:t>
            </a:r>
          </a:p>
          <a:p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print(“adult")</a:t>
            </a:r>
          </a:p>
          <a:p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else :</a:t>
            </a:r>
          </a:p>
          <a:p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print("young")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3692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5, </a:t>
            </a:r>
            <a:r>
              <a:rPr lang="ko-KR" altLang="en-US" dirty="0"/>
              <a:t>코드와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7BA604-9FB6-4E43-A6C5-C9B620F77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12768"/>
            <a:ext cx="4404456" cy="21130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C3DFF0-D698-4FFF-8851-96DA67932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911" y="3393894"/>
            <a:ext cx="3571476" cy="247967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99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프로그래밍</a:t>
            </a:r>
            <a:r>
              <a:rPr lang="en-US" altLang="ko-KR" sz="3200" dirty="0"/>
              <a:t> </a:t>
            </a:r>
            <a:r>
              <a:rPr lang="ko-KR" altLang="en-US" sz="3200" dirty="0"/>
              <a:t>언어</a:t>
            </a:r>
            <a:r>
              <a:rPr lang="en-US" altLang="ko-KR" sz="3200" dirty="0"/>
              <a:t>, </a:t>
            </a:r>
            <a:r>
              <a:rPr lang="ko-KR" altLang="en-US" sz="3200" dirty="0"/>
              <a:t>개발자</a:t>
            </a:r>
            <a:r>
              <a:rPr lang="en-US" altLang="ko-KR" sz="3200" dirty="0"/>
              <a:t> </a:t>
            </a:r>
            <a:r>
              <a:rPr lang="ko-KR" altLang="en-US" sz="3200" dirty="0" err="1"/>
              <a:t>활용빈도</a:t>
            </a:r>
            <a:r>
              <a:rPr lang="ko-KR" altLang="en-US" sz="3200" dirty="0"/>
              <a:t> 변화 추이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9" name="내용 개체 틀 8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07" y="2046560"/>
            <a:ext cx="7642584" cy="4279811"/>
          </a:xfrm>
        </p:spPr>
      </p:pic>
    </p:spTree>
    <p:extLst>
      <p:ext uri="{BB962C8B-B14F-4D97-AF65-F5344CB8AC3E}">
        <p14:creationId xmlns:p14="http://schemas.microsoft.com/office/powerpoint/2010/main" val="19182546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6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스크립트 방식 </a:t>
            </a:r>
            <a:endParaRPr lang="en-US" altLang="ko-KR" dirty="0"/>
          </a:p>
          <a:p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코드를 그대로 입력한 후</a:t>
            </a:r>
            <a:r>
              <a:rPr lang="en-US" altLang="ko-KR" dirty="0"/>
              <a:t>, </a:t>
            </a:r>
            <a:r>
              <a:rPr lang="ko-KR" altLang="en-US" dirty="0"/>
              <a:t>실행 해 본다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auto">
          <a:xfrm>
            <a:off x="1034595" y="3010658"/>
            <a:ext cx="6691927" cy="2949467"/>
          </a:xfrm>
          <a:prstGeom prst="roundRect">
            <a:avLst>
              <a:gd name="adj" fmla="val 12000"/>
            </a:avLst>
          </a:prstGeom>
          <a:solidFill>
            <a:schemeClr val="bg1"/>
          </a:solidFill>
          <a:ln w="1905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260523" y="3047617"/>
            <a:ext cx="6240073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## filename: whiletest.py</a:t>
            </a:r>
          </a:p>
          <a:p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step=0</a:t>
            </a:r>
          </a:p>
          <a:p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while step &lt; 1000 :</a:t>
            </a:r>
          </a:p>
          <a:p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print(step)</a:t>
            </a:r>
          </a:p>
          <a:p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step += 100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3502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6, </a:t>
            </a:r>
            <a:r>
              <a:rPr lang="ko-KR" altLang="en-US" dirty="0"/>
              <a:t>코드와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80" y="1984042"/>
            <a:ext cx="3099719" cy="2914873"/>
          </a:xfr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5624"/>
            <a:ext cx="3870198" cy="2397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179681-77EC-5B43-BFEC-1FC54CA85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6068625"/>
            <a:ext cx="5892800" cy="78740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6521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>
            <a:extLst>
              <a:ext uri="{FF2B5EF4-FFF2-40B4-BE49-F238E27FC236}">
                <a16:creationId xmlns:a16="http://schemas.microsoft.com/office/drawing/2014/main" id="{5BE0D214-5304-4947-A85C-4B10112CA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322" y="3410252"/>
            <a:ext cx="6317928" cy="2588243"/>
          </a:xfrm>
          <a:prstGeom prst="roundRect">
            <a:avLst>
              <a:gd name="adj" fmla="val 12000"/>
            </a:avLst>
          </a:prstGeom>
          <a:solidFill>
            <a:schemeClr val="bg1"/>
          </a:solidFill>
          <a:ln w="1905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C6B455-853C-48C4-93F4-B843F3D9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192FE-67D4-434D-9D54-D761A0688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구구단 </a:t>
            </a:r>
            <a:r>
              <a:rPr lang="en-US" altLang="ko-KR" dirty="0"/>
              <a:t>2</a:t>
            </a:r>
            <a:r>
              <a:rPr lang="ko-KR" altLang="en-US" dirty="0"/>
              <a:t>단을 출력한다</a:t>
            </a:r>
            <a:endParaRPr lang="en-US" altLang="ko-KR" dirty="0"/>
          </a:p>
          <a:p>
            <a:r>
              <a:rPr lang="ko-KR" altLang="en-US" dirty="0"/>
              <a:t>다음 코드를 그대로 입력한 후</a:t>
            </a:r>
            <a:r>
              <a:rPr lang="en-US" altLang="ko-KR" dirty="0"/>
              <a:t>, </a:t>
            </a:r>
            <a:r>
              <a:rPr lang="ko-KR" altLang="en-US" dirty="0"/>
              <a:t>따라해본다</a:t>
            </a:r>
            <a:endParaRPr lang="en-US" altLang="ko-KR" dirty="0"/>
          </a:p>
          <a:p>
            <a:r>
              <a:rPr lang="en-US" altLang="ko-KR" dirty="0" err="1"/>
              <a:t>num</a:t>
            </a:r>
            <a:r>
              <a:rPr lang="ko-KR" altLang="en-US" dirty="0"/>
              <a:t>의 숫자를 변경하여 단 수를 변경할 수 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2C461E-97B6-4B6B-83FC-4EEAD84125D8}"/>
              </a:ext>
            </a:extLst>
          </p:cNvPr>
          <p:cNvSpPr/>
          <p:nvPr/>
        </p:nvSpPr>
        <p:spPr>
          <a:xfrm>
            <a:off x="1151189" y="3550211"/>
            <a:ext cx="54397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#fortest.py</a:t>
            </a:r>
          </a:p>
          <a:p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2</a:t>
            </a:r>
          </a:p>
          <a:p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for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range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(1, 10) :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print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"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X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",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"=",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8823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C2EC2-1EE0-4665-B6FF-26CFB285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 7 </a:t>
            </a:r>
            <a:r>
              <a:rPr lang="ko-KR" altLang="en-US" dirty="0"/>
              <a:t>코드와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97C559-BCF5-42C8-89E7-A9440ABCD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10" y="1972450"/>
            <a:ext cx="5582934" cy="19789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065158-8BF5-40EF-8EF5-745FDE438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411" y="2849778"/>
            <a:ext cx="2623363" cy="2608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0776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간단한 코딩하기 연습</a:t>
            </a:r>
            <a:endParaRPr lang="en-US" altLang="ko-KR" dirty="0"/>
          </a:p>
          <a:p>
            <a:r>
              <a:rPr lang="ko-KR" altLang="en-US" dirty="0"/>
              <a:t>스크립트 방식에서 </a:t>
            </a:r>
            <a:endParaRPr lang="en-US" altLang="ko-KR" dirty="0"/>
          </a:p>
          <a:p>
            <a:pPr lvl="1"/>
            <a:r>
              <a:rPr lang="ko-KR" altLang="en-US" dirty="0"/>
              <a:t>수식 연산 결과를 나타내려면 </a:t>
            </a:r>
            <a:r>
              <a:rPr lang="en-US" altLang="ko-KR" dirty="0"/>
              <a:t>print</a:t>
            </a:r>
            <a:r>
              <a:rPr lang="ko-KR" altLang="en-US" dirty="0"/>
              <a:t>를 꼭 사용해야 함</a:t>
            </a:r>
            <a:endParaRPr lang="en-US" altLang="ko-KR" dirty="0"/>
          </a:p>
          <a:p>
            <a:pPr lvl="1"/>
            <a:r>
              <a:rPr lang="ko-KR" altLang="en-US" dirty="0"/>
              <a:t>저장한 파일을 실행하면</a:t>
            </a:r>
            <a:r>
              <a:rPr lang="en-US" altLang="ko-KR" dirty="0"/>
              <a:t>, </a:t>
            </a:r>
            <a:r>
              <a:rPr lang="ko-KR" altLang="en-US" dirty="0"/>
              <a:t>결과는 처음 시작한 </a:t>
            </a:r>
            <a:r>
              <a:rPr lang="en-US" altLang="ko-KR" dirty="0"/>
              <a:t>IDLE </a:t>
            </a:r>
            <a:r>
              <a:rPr lang="ko-KR" altLang="en-US" dirty="0"/>
              <a:t>창에 나타남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IDLE</a:t>
            </a:r>
            <a:r>
              <a:rPr lang="ko-KR" altLang="en-US" dirty="0"/>
              <a:t>창에서 코드를 입력하면 색상이 바뀌는 것</a:t>
            </a:r>
            <a:endParaRPr lang="en-US" altLang="ko-KR" dirty="0"/>
          </a:p>
          <a:p>
            <a:pPr lvl="1"/>
            <a:r>
              <a:rPr lang="en-US" altLang="ko-KR" dirty="0"/>
              <a:t>print</a:t>
            </a:r>
          </a:p>
          <a:p>
            <a:pPr lvl="1"/>
            <a:r>
              <a:rPr lang="en-US" altLang="ko-KR" dirty="0"/>
              <a:t>if</a:t>
            </a:r>
          </a:p>
          <a:p>
            <a:pPr lvl="1"/>
            <a:r>
              <a:rPr lang="en-US" altLang="ko-KR" dirty="0" err="1"/>
              <a:t>elif</a:t>
            </a:r>
            <a:endParaRPr lang="en-US" altLang="ko-KR" dirty="0"/>
          </a:p>
          <a:p>
            <a:pPr lvl="1"/>
            <a:r>
              <a:rPr lang="en-US" altLang="ko-KR" dirty="0"/>
              <a:t>else</a:t>
            </a:r>
          </a:p>
          <a:p>
            <a:pPr lvl="1"/>
            <a:r>
              <a:rPr lang="en-US" altLang="ko-KR" dirty="0"/>
              <a:t>while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0610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 달성 질문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Idle, </a:t>
            </a:r>
            <a:r>
              <a:rPr lang="en-US" altLang="ko-KR" dirty="0" err="1"/>
              <a:t>jupyter</a:t>
            </a:r>
            <a:r>
              <a:rPr lang="en-US" altLang="ko-KR" dirty="0"/>
              <a:t> notebook, </a:t>
            </a:r>
            <a:r>
              <a:rPr lang="en-US" altLang="ko-KR" dirty="0" err="1"/>
              <a:t>repl</a:t>
            </a:r>
            <a:r>
              <a:rPr lang="en-US" altLang="ko-KR" dirty="0"/>
              <a:t> </a:t>
            </a:r>
            <a:r>
              <a:rPr lang="ko-KR" altLang="en-US" dirty="0"/>
              <a:t>중 본인이 편한 것을 </a:t>
            </a:r>
            <a:r>
              <a:rPr lang="ko-KR" altLang="en-US"/>
              <a:t>결정 하셨나요</a:t>
            </a:r>
            <a:r>
              <a:rPr lang="en-US" altLang="ko-KR"/>
              <a:t>?</a:t>
            </a:r>
            <a:endParaRPr lang="en-US" altLang="ko-KR" dirty="0"/>
          </a:p>
          <a:p>
            <a:r>
              <a:rPr lang="en-US" altLang="ko-KR" dirty="0"/>
              <a:t>IDLE</a:t>
            </a:r>
            <a:r>
              <a:rPr lang="ko-KR" altLang="en-US" dirty="0"/>
              <a:t>에서 상호작용 모드와 스크립트 모드의 차이점을 설명하시오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0501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400" b="1" dirty="0"/>
              <a:t>감사합니다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32500" lnSpcReduction="2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주차</a:t>
            </a:r>
            <a:r>
              <a:rPr lang="en-US" altLang="ko-KR" dirty="0"/>
              <a:t>_03_01_</a:t>
            </a:r>
            <a:r>
              <a:rPr lang="ko-KR" altLang="en-US" dirty="0"/>
              <a:t> 간단한 코드 따라 해 보기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3449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tint val="100000"/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{A2F3C0EA-8887-A744-A020-3D5CFD5766E6}tf10001062</Template>
  <TotalTime>4688</TotalTime>
  <Words>2688</Words>
  <Application>Microsoft Office PowerPoint</Application>
  <PresentationFormat>화면 슬라이드 쇼(4:3)</PresentationFormat>
  <Paragraphs>653</Paragraphs>
  <Slides>96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2" baseType="lpstr">
      <vt:lpstr>맑은 고딕</vt:lpstr>
      <vt:lpstr>함초롬바탕</vt:lpstr>
      <vt:lpstr>Century Gothic</vt:lpstr>
      <vt:lpstr>Wingdings</vt:lpstr>
      <vt:lpstr>Wingdings 3</vt:lpstr>
      <vt:lpstr>이온</vt:lpstr>
      <vt:lpstr>프로그래밍 개념, 파이썬 특징 1주차_01_01</vt:lpstr>
      <vt:lpstr>학습목표</vt:lpstr>
      <vt:lpstr>프로그래밍이란 무엇인가?</vt:lpstr>
      <vt:lpstr>프로그래밍 언어</vt:lpstr>
      <vt:lpstr>왜 파이썬을 활용하는가?(1/2)</vt:lpstr>
      <vt:lpstr>왜 파이썬을 활용하는가?(2/2)</vt:lpstr>
      <vt:lpstr>프로그래밍 언어,  개발자 활용빈도(2022년 12월)</vt:lpstr>
      <vt:lpstr>프로그래밍 언어,  개발자 활용빈도(2022년 12월)</vt:lpstr>
      <vt:lpstr>프로그래밍 언어, 개발자 활용빈도 변화 추이</vt:lpstr>
      <vt:lpstr>파이썬 개발 역사</vt:lpstr>
      <vt:lpstr>파이썬 2.x와 3.x  차이점</vt:lpstr>
      <vt:lpstr>파이썬의 특징 (1/2)</vt:lpstr>
      <vt:lpstr>파이썬의 특징 (2/2)</vt:lpstr>
      <vt:lpstr>강의 요약</vt:lpstr>
      <vt:lpstr>목표 달성 질문</vt:lpstr>
      <vt:lpstr>파이썬 활용 분야 1주차_01_02</vt:lpstr>
      <vt:lpstr>학습목표</vt:lpstr>
      <vt:lpstr>동작하는 플랫폼</vt:lpstr>
      <vt:lpstr>문법의 특성</vt:lpstr>
      <vt:lpstr>파이썬으로 할 수 있는 일(1/3)</vt:lpstr>
      <vt:lpstr>파이썬으로 할 수 있는 일(2/3)</vt:lpstr>
      <vt:lpstr>파이썬으로 할 수 있는 일(3/3)</vt:lpstr>
      <vt:lpstr>파이썬 활용 기업</vt:lpstr>
      <vt:lpstr>강의 요약 1</vt:lpstr>
      <vt:lpstr>강의 요약 2</vt:lpstr>
      <vt:lpstr>목표 달성 질문</vt:lpstr>
      <vt:lpstr>idle 설치, 윈도우용 1주차_02_01</vt:lpstr>
      <vt:lpstr>학습목표</vt:lpstr>
      <vt:lpstr>Python.org</vt:lpstr>
      <vt:lpstr>Windows, 설치 과정(1/6)</vt:lpstr>
      <vt:lpstr>Windows, 설치 과정 (2/6)</vt:lpstr>
      <vt:lpstr>Windows, 설치 과정 (3/6)</vt:lpstr>
      <vt:lpstr>Windows, 설치 과정 (4/6)</vt:lpstr>
      <vt:lpstr>Windows, 설치 과정 (5/6)</vt:lpstr>
      <vt:lpstr>Windows, 설치 과정 (6/6)</vt:lpstr>
      <vt:lpstr>Idle 실행하기</vt:lpstr>
      <vt:lpstr>강의 요약</vt:lpstr>
      <vt:lpstr>목표 달성 질문</vt:lpstr>
      <vt:lpstr>학습목표</vt:lpstr>
      <vt:lpstr>Mac OS, 설치 과정 (1/6)</vt:lpstr>
      <vt:lpstr>Mac OS, 설치 과정 (2/6)</vt:lpstr>
      <vt:lpstr>Mac OS, 설치 과정 (3/6)</vt:lpstr>
      <vt:lpstr>Mac OS, 설치 과정 (4/6)</vt:lpstr>
      <vt:lpstr>Mac OS, 설치 과정 (5/6)</vt:lpstr>
      <vt:lpstr>Mac OS, 설치 과정 (6/6)</vt:lpstr>
      <vt:lpstr>강의 요약</vt:lpstr>
      <vt:lpstr>목표 달성 질문</vt:lpstr>
      <vt:lpstr>idle 사용해 보기 1주차_02_03</vt:lpstr>
      <vt:lpstr>학습목표</vt:lpstr>
      <vt:lpstr>Idle 실행하기</vt:lpstr>
      <vt:lpstr>실행해 보기, IDLE</vt:lpstr>
      <vt:lpstr>IDLE </vt:lpstr>
      <vt:lpstr>IDLE실행 – 상호작용 방식</vt:lpstr>
      <vt:lpstr>IDLE실행 – 스크립트 방식(1/3)</vt:lpstr>
      <vt:lpstr>IDLE실행 – 스크립트 방식(2/3)</vt:lpstr>
      <vt:lpstr>IDLE실행 – 스크립트 방식(3/3)</vt:lpstr>
      <vt:lpstr>사용 예제 (Text)</vt:lpstr>
      <vt:lpstr>사용 예제 (move)</vt:lpstr>
      <vt:lpstr>사용 예제 (move)</vt:lpstr>
      <vt:lpstr>사용 예제 (draw)</vt:lpstr>
      <vt:lpstr>사용 예제 (web)</vt:lpstr>
      <vt:lpstr>사용 예제 (file Input Output)</vt:lpstr>
      <vt:lpstr>강의 요약</vt:lpstr>
      <vt:lpstr>목표 달성 질문</vt:lpstr>
      <vt:lpstr>anaconda 설치와 실행 1주차_02_04</vt:lpstr>
      <vt:lpstr>학습목표</vt:lpstr>
      <vt:lpstr>anaconda, 설치 과정(1/5)</vt:lpstr>
      <vt:lpstr>anaconda, 설치 과정(2/5)</vt:lpstr>
      <vt:lpstr>anaconda, 설치 과정(3/5)</vt:lpstr>
      <vt:lpstr>anaconda, 설치 과정(4/5)</vt:lpstr>
      <vt:lpstr>anaconda, 설치 과정(5/5)</vt:lpstr>
      <vt:lpstr>Jupyter notebook 실행</vt:lpstr>
      <vt:lpstr>Jupyter notebook 사용하기(1/3)</vt:lpstr>
      <vt:lpstr>Jupyter notebook 사용하기(2/3)</vt:lpstr>
      <vt:lpstr>Jupyter notebook 사용하기(3/3)</vt:lpstr>
      <vt:lpstr>강의 요약</vt:lpstr>
      <vt:lpstr>목표 달성 질문</vt:lpstr>
      <vt:lpstr>간단한 코드 따라 해 보기 1주차_03_01</vt:lpstr>
      <vt:lpstr>학습목표</vt:lpstr>
      <vt:lpstr>연습문제 1</vt:lpstr>
      <vt:lpstr>연습문제 1, 코드 </vt:lpstr>
      <vt:lpstr>연습문제 2</vt:lpstr>
      <vt:lpstr>연습문제 2, 코드 </vt:lpstr>
      <vt:lpstr>연습문제 3</vt:lpstr>
      <vt:lpstr>연습문제 3, 코드와 결과 </vt:lpstr>
      <vt:lpstr>연습문제 4</vt:lpstr>
      <vt:lpstr>연습문제 4, 코드와 결과 </vt:lpstr>
      <vt:lpstr>연습문제 5</vt:lpstr>
      <vt:lpstr>연습문제 5, 코드와 결과 </vt:lpstr>
      <vt:lpstr>연습문제 6 </vt:lpstr>
      <vt:lpstr>연습문제 6, 코드와 결과 </vt:lpstr>
      <vt:lpstr>연습문제 7</vt:lpstr>
      <vt:lpstr>연습문제 7 코드와 결과</vt:lpstr>
      <vt:lpstr>강의 요약</vt:lpstr>
      <vt:lpstr>목표 달성 질문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프로그래밍개념, 파이썬특징</dc:title>
  <dc:creator>김경미 한동대</dc:creator>
  <cp:lastModifiedBy>Sang Hoon Lee</cp:lastModifiedBy>
  <cp:revision>393</cp:revision>
  <dcterms:created xsi:type="dcterms:W3CDTF">2015-11-07T02:06:58Z</dcterms:created>
  <dcterms:modified xsi:type="dcterms:W3CDTF">2024-08-21T11:58:25Z</dcterms:modified>
</cp:coreProperties>
</file>